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tif" ContentType="image/tif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customXml/itemProps6.xml" ContentType="application/vnd.openxmlformats-officedocument.customXmlProperties+xml"/>
  <Override PartName="/customXml/itemProps7.xml" ContentType="application/vnd.openxmlformats-officedocument.customXmlProperties+xml"/>
  <Override PartName="/customXml/itemProps8.xml" ContentType="application/vnd.openxmlformats-officedocument.customXmlProperties+xml"/>
  <Override PartName="/customXml/itemProps9.xml" ContentType="application/vnd.openxmlformats-officedocument.customXmlProperties+xml"/>
  <Override PartName="/customXml/itemProps10.xml" ContentType="application/vnd.openxmlformats-officedocument.customXmlProperties+xml"/>
  <Override PartName="/customXml/itemProps11.xml" ContentType="application/vnd.openxmlformats-officedocument.customXmlProperties+xml"/>
  <Override PartName="/customXml/itemProps12.xml" ContentType="application/vnd.openxmlformats-officedocument.customXmlProperties+xml"/>
  <Override PartName="/customXml/itemProps13.xml" ContentType="application/vnd.openxmlformats-officedocument.customXmlProperties+xml"/>
  <Override PartName="/customXml/itemProps14.xml" ContentType="application/vnd.openxmlformats-officedocument.customXmlProperties+xml"/>
  <Override PartName="/customXml/itemProps15.xml" ContentType="application/vnd.openxmlformats-officedocument.customXmlProperties+xml"/>
  <Override PartName="/customXml/itemProps16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7"/>
  </p:sldMasterIdLst>
  <p:sldIdLst>
    <p:sldId id="263" r:id="rId18"/>
    <p:sldId id="727" r:id="rId19"/>
    <p:sldId id="265" r:id="rId20"/>
    <p:sldId id="725" r:id="rId21"/>
    <p:sldId id="266" r:id="rId22"/>
    <p:sldId id="267" r:id="rId23"/>
    <p:sldId id="312" r:id="rId24"/>
    <p:sldId id="313" r:id="rId25"/>
    <p:sldId id="314" r:id="rId26"/>
    <p:sldId id="326" r:id="rId27"/>
    <p:sldId id="327" r:id="rId28"/>
    <p:sldId id="330" r:id="rId29"/>
    <p:sldId id="329" r:id="rId30"/>
    <p:sldId id="328" r:id="rId31"/>
    <p:sldId id="726" r:id="rId32"/>
    <p:sldId id="316" r:id="rId33"/>
    <p:sldId id="332" r:id="rId34"/>
    <p:sldId id="333" r:id="rId35"/>
    <p:sldId id="319" r:id="rId36"/>
    <p:sldId id="331" r:id="rId37"/>
    <p:sldId id="334" r:id="rId38"/>
    <p:sldId id="338" r:id="rId39"/>
    <p:sldId id="279" r:id="rId40"/>
    <p:sldId id="260" r:id="rId41"/>
    <p:sldId id="335" r:id="rId42"/>
    <p:sldId id="261" r:id="rId43"/>
    <p:sldId id="336" r:id="rId44"/>
    <p:sldId id="264" r:id="rId45"/>
    <p:sldId id="268" r:id="rId46"/>
    <p:sldId id="306" r:id="rId47"/>
    <p:sldId id="339" r:id="rId48"/>
    <p:sldId id="288" r:id="rId49"/>
    <p:sldId id="299" r:id="rId50"/>
    <p:sldId id="305" r:id="rId51"/>
    <p:sldId id="304" r:id="rId52"/>
    <p:sldId id="307" r:id="rId53"/>
    <p:sldId id="342" r:id="rId54"/>
    <p:sldId id="724" r:id="rId55"/>
  </p:sldIdLst>
  <p:sldSz cx="18288000" cy="10287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6575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918E3C4-E0BC-4163-B713-1E28908ED81D}" v="3" dt="2024-05-30T06:05:58.91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46" d="100"/>
          <a:sy n="46" d="100"/>
        </p:scale>
        <p:origin x="52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261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customXml" Target="../customXml/item13.xml"/><Relationship Id="rId18" Type="http://schemas.openxmlformats.org/officeDocument/2006/relationships/slide" Target="slides/slide1.xml"/><Relationship Id="rId26" Type="http://schemas.openxmlformats.org/officeDocument/2006/relationships/slide" Target="slides/slide9.xml"/><Relationship Id="rId39" Type="http://schemas.openxmlformats.org/officeDocument/2006/relationships/slide" Target="slides/slide22.xml"/><Relationship Id="rId21" Type="http://schemas.openxmlformats.org/officeDocument/2006/relationships/slide" Target="slides/slide4.xml"/><Relationship Id="rId34" Type="http://schemas.openxmlformats.org/officeDocument/2006/relationships/slide" Target="slides/slide17.xml"/><Relationship Id="rId42" Type="http://schemas.openxmlformats.org/officeDocument/2006/relationships/slide" Target="slides/slide25.xml"/><Relationship Id="rId47" Type="http://schemas.openxmlformats.org/officeDocument/2006/relationships/slide" Target="slides/slide30.xml"/><Relationship Id="rId50" Type="http://schemas.openxmlformats.org/officeDocument/2006/relationships/slide" Target="slides/slide33.xml"/><Relationship Id="rId55" Type="http://schemas.openxmlformats.org/officeDocument/2006/relationships/slide" Target="slides/slide38.xml"/><Relationship Id="rId7" Type="http://schemas.openxmlformats.org/officeDocument/2006/relationships/customXml" Target="../customXml/item7.xml"/><Relationship Id="rId2" Type="http://schemas.openxmlformats.org/officeDocument/2006/relationships/customXml" Target="../customXml/item2.xml"/><Relationship Id="rId16" Type="http://schemas.openxmlformats.org/officeDocument/2006/relationships/customXml" Target="../customXml/item16.xml"/><Relationship Id="rId20" Type="http://schemas.openxmlformats.org/officeDocument/2006/relationships/slide" Target="slides/slide3.xml"/><Relationship Id="rId29" Type="http://schemas.openxmlformats.org/officeDocument/2006/relationships/slide" Target="slides/slide12.xml"/><Relationship Id="rId41" Type="http://schemas.openxmlformats.org/officeDocument/2006/relationships/slide" Target="slides/slide24.xml"/><Relationship Id="rId54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customXml" Target="../customXml/item6.xml"/><Relationship Id="rId11" Type="http://schemas.openxmlformats.org/officeDocument/2006/relationships/customXml" Target="../customXml/item11.xml"/><Relationship Id="rId24" Type="http://schemas.openxmlformats.org/officeDocument/2006/relationships/slide" Target="slides/slide7.xml"/><Relationship Id="rId32" Type="http://schemas.openxmlformats.org/officeDocument/2006/relationships/slide" Target="slides/slide15.xml"/><Relationship Id="rId37" Type="http://schemas.openxmlformats.org/officeDocument/2006/relationships/slide" Target="slides/slide20.xml"/><Relationship Id="rId40" Type="http://schemas.openxmlformats.org/officeDocument/2006/relationships/slide" Target="slides/slide23.xml"/><Relationship Id="rId45" Type="http://schemas.openxmlformats.org/officeDocument/2006/relationships/slide" Target="slides/slide28.xml"/><Relationship Id="rId53" Type="http://schemas.openxmlformats.org/officeDocument/2006/relationships/slide" Target="slides/slide36.xml"/><Relationship Id="rId58" Type="http://schemas.openxmlformats.org/officeDocument/2006/relationships/theme" Target="theme/theme1.xml"/><Relationship Id="rId5" Type="http://schemas.openxmlformats.org/officeDocument/2006/relationships/customXml" Target="../customXml/item5.xml"/><Relationship Id="rId15" Type="http://schemas.openxmlformats.org/officeDocument/2006/relationships/customXml" Target="../customXml/item15.xml"/><Relationship Id="rId23" Type="http://schemas.openxmlformats.org/officeDocument/2006/relationships/slide" Target="slides/slide6.xml"/><Relationship Id="rId28" Type="http://schemas.openxmlformats.org/officeDocument/2006/relationships/slide" Target="slides/slide11.xml"/><Relationship Id="rId36" Type="http://schemas.openxmlformats.org/officeDocument/2006/relationships/slide" Target="slides/slide19.xml"/><Relationship Id="rId49" Type="http://schemas.openxmlformats.org/officeDocument/2006/relationships/slide" Target="slides/slide32.xml"/><Relationship Id="rId57" Type="http://schemas.openxmlformats.org/officeDocument/2006/relationships/viewProps" Target="viewProps.xml"/><Relationship Id="rId61" Type="http://schemas.microsoft.com/office/2015/10/relationships/revisionInfo" Target="revisionInfo.xml"/><Relationship Id="rId10" Type="http://schemas.openxmlformats.org/officeDocument/2006/relationships/customXml" Target="../customXml/item10.xml"/><Relationship Id="rId19" Type="http://schemas.openxmlformats.org/officeDocument/2006/relationships/slide" Target="slides/slide2.xml"/><Relationship Id="rId31" Type="http://schemas.openxmlformats.org/officeDocument/2006/relationships/slide" Target="slides/slide14.xml"/><Relationship Id="rId44" Type="http://schemas.openxmlformats.org/officeDocument/2006/relationships/slide" Target="slides/slide27.xml"/><Relationship Id="rId52" Type="http://schemas.openxmlformats.org/officeDocument/2006/relationships/slide" Target="slides/slide35.xml"/><Relationship Id="rId60" Type="http://schemas.microsoft.com/office/2016/11/relationships/changesInfo" Target="changesInfos/changesInfo1.xml"/><Relationship Id="rId4" Type="http://schemas.openxmlformats.org/officeDocument/2006/relationships/customXml" Target="../customXml/item4.xml"/><Relationship Id="rId9" Type="http://schemas.openxmlformats.org/officeDocument/2006/relationships/customXml" Target="../customXml/item9.xml"/><Relationship Id="rId14" Type="http://schemas.openxmlformats.org/officeDocument/2006/relationships/customXml" Target="../customXml/item14.xml"/><Relationship Id="rId22" Type="http://schemas.openxmlformats.org/officeDocument/2006/relationships/slide" Target="slides/slide5.xml"/><Relationship Id="rId27" Type="http://schemas.openxmlformats.org/officeDocument/2006/relationships/slide" Target="slides/slide10.xml"/><Relationship Id="rId30" Type="http://schemas.openxmlformats.org/officeDocument/2006/relationships/slide" Target="slides/slide13.xml"/><Relationship Id="rId35" Type="http://schemas.openxmlformats.org/officeDocument/2006/relationships/slide" Target="slides/slide18.xml"/><Relationship Id="rId43" Type="http://schemas.openxmlformats.org/officeDocument/2006/relationships/slide" Target="slides/slide26.xml"/><Relationship Id="rId48" Type="http://schemas.openxmlformats.org/officeDocument/2006/relationships/slide" Target="slides/slide31.xml"/><Relationship Id="rId56" Type="http://schemas.openxmlformats.org/officeDocument/2006/relationships/presProps" Target="presProps.xml"/><Relationship Id="rId8" Type="http://schemas.openxmlformats.org/officeDocument/2006/relationships/customXml" Target="../customXml/item8.xml"/><Relationship Id="rId51" Type="http://schemas.openxmlformats.org/officeDocument/2006/relationships/slide" Target="slides/slide34.xml"/><Relationship Id="rId3" Type="http://schemas.openxmlformats.org/officeDocument/2006/relationships/customXml" Target="../customXml/item3.xml"/><Relationship Id="rId12" Type="http://schemas.openxmlformats.org/officeDocument/2006/relationships/customXml" Target="../customXml/item12.xml"/><Relationship Id="rId17" Type="http://schemas.openxmlformats.org/officeDocument/2006/relationships/slideMaster" Target="slideMasters/slideMaster1.xml"/><Relationship Id="rId25" Type="http://schemas.openxmlformats.org/officeDocument/2006/relationships/slide" Target="slides/slide8.xml"/><Relationship Id="rId33" Type="http://schemas.openxmlformats.org/officeDocument/2006/relationships/slide" Target="slides/slide16.xml"/><Relationship Id="rId38" Type="http://schemas.openxmlformats.org/officeDocument/2006/relationships/slide" Target="slides/slide21.xml"/><Relationship Id="rId46" Type="http://schemas.openxmlformats.org/officeDocument/2006/relationships/slide" Target="slides/slide29.xml"/><Relationship Id="rId59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Irene Esposito" userId="70c10daaf277147f" providerId="LiveId" clId="{4918E3C4-E0BC-4163-B713-1E28908ED81D}"/>
    <pc:docChg chg="custSel addSld modSld sldOrd">
      <pc:chgData name="Irene Esposito" userId="70c10daaf277147f" providerId="LiveId" clId="{4918E3C4-E0BC-4163-B713-1E28908ED81D}" dt="2024-05-30T06:38:00.927" v="46" actId="1076"/>
      <pc:docMkLst>
        <pc:docMk/>
      </pc:docMkLst>
      <pc:sldChg chg="modSp mod">
        <pc:chgData name="Irene Esposito" userId="70c10daaf277147f" providerId="LiveId" clId="{4918E3C4-E0BC-4163-B713-1E28908ED81D}" dt="2024-05-30T05:59:02.621" v="0" actId="207"/>
        <pc:sldMkLst>
          <pc:docMk/>
          <pc:sldMk cId="0" sldId="314"/>
        </pc:sldMkLst>
        <pc:spChg chg="mod">
          <ac:chgData name="Irene Esposito" userId="70c10daaf277147f" providerId="LiveId" clId="{4918E3C4-E0BC-4163-B713-1E28908ED81D}" dt="2024-05-30T05:59:02.621" v="0" actId="207"/>
          <ac:spMkLst>
            <pc:docMk/>
            <pc:sldMk cId="0" sldId="314"/>
            <ac:spMk id="45058" creationId="{73CB6BF0-A778-3717-5244-13D8A2259986}"/>
          </ac:spMkLst>
        </pc:spChg>
      </pc:sldChg>
      <pc:sldChg chg="modSp mod">
        <pc:chgData name="Irene Esposito" userId="70c10daaf277147f" providerId="LiveId" clId="{4918E3C4-E0BC-4163-B713-1E28908ED81D}" dt="2024-05-30T05:59:44.012" v="16" actId="20577"/>
        <pc:sldMkLst>
          <pc:docMk/>
          <pc:sldMk cId="492333615" sldId="327"/>
        </pc:sldMkLst>
        <pc:spChg chg="mod">
          <ac:chgData name="Irene Esposito" userId="70c10daaf277147f" providerId="LiveId" clId="{4918E3C4-E0BC-4163-B713-1E28908ED81D}" dt="2024-05-30T05:59:44.012" v="16" actId="20577"/>
          <ac:spMkLst>
            <pc:docMk/>
            <pc:sldMk cId="492333615" sldId="327"/>
            <ac:spMk id="4" creationId="{2447ECBE-1727-3E21-7D8B-0229FC4F155F}"/>
          </ac:spMkLst>
        </pc:spChg>
      </pc:sldChg>
      <pc:sldChg chg="ord">
        <pc:chgData name="Irene Esposito" userId="70c10daaf277147f" providerId="LiveId" clId="{4918E3C4-E0BC-4163-B713-1E28908ED81D}" dt="2024-05-30T06:03:57.976" v="30"/>
        <pc:sldMkLst>
          <pc:docMk/>
          <pc:sldMk cId="3725746866" sldId="329"/>
        </pc:sldMkLst>
      </pc:sldChg>
      <pc:sldChg chg="modSp mod">
        <pc:chgData name="Irene Esposito" userId="70c10daaf277147f" providerId="LiveId" clId="{4918E3C4-E0BC-4163-B713-1E28908ED81D}" dt="2024-05-30T06:00:24.399" v="28" actId="1076"/>
        <pc:sldMkLst>
          <pc:docMk/>
          <pc:sldMk cId="1663297167" sldId="330"/>
        </pc:sldMkLst>
        <pc:spChg chg="mod">
          <ac:chgData name="Irene Esposito" userId="70c10daaf277147f" providerId="LiveId" clId="{4918E3C4-E0BC-4163-B713-1E28908ED81D}" dt="2024-05-30T06:00:24.399" v="28" actId="1076"/>
          <ac:spMkLst>
            <pc:docMk/>
            <pc:sldMk cId="1663297167" sldId="330"/>
            <ac:spMk id="5" creationId="{C99B8511-B144-A215-6FB3-807A2F400534}"/>
          </ac:spMkLst>
        </pc:spChg>
      </pc:sldChg>
      <pc:sldChg chg="modSp mod">
        <pc:chgData name="Irene Esposito" userId="70c10daaf277147f" providerId="LiveId" clId="{4918E3C4-E0BC-4163-B713-1E28908ED81D}" dt="2024-05-30T06:38:00.927" v="46" actId="1076"/>
        <pc:sldMkLst>
          <pc:docMk/>
          <pc:sldMk cId="0" sldId="342"/>
        </pc:sldMkLst>
        <pc:spChg chg="mod">
          <ac:chgData name="Irene Esposito" userId="70c10daaf277147f" providerId="LiveId" clId="{4918E3C4-E0BC-4163-B713-1E28908ED81D}" dt="2024-05-30T06:38:00.927" v="46" actId="1076"/>
          <ac:spMkLst>
            <pc:docMk/>
            <pc:sldMk cId="0" sldId="342"/>
            <ac:spMk id="2" creationId="{81974268-A588-9A53-782B-E3D9F4BEE8D7}"/>
          </ac:spMkLst>
        </pc:spChg>
      </pc:sldChg>
      <pc:sldChg chg="addSp delSp modSp new mod setBg">
        <pc:chgData name="Irene Esposito" userId="70c10daaf277147f" providerId="LiveId" clId="{4918E3C4-E0BC-4163-B713-1E28908ED81D}" dt="2024-05-30T06:05:58.911" v="43"/>
        <pc:sldMkLst>
          <pc:docMk/>
          <pc:sldMk cId="1934393653" sldId="726"/>
        </pc:sldMkLst>
        <pc:spChg chg="del">
          <ac:chgData name="Irene Esposito" userId="70c10daaf277147f" providerId="LiveId" clId="{4918E3C4-E0BC-4163-B713-1E28908ED81D}" dt="2024-05-30T06:04:11.825" v="32" actId="478"/>
          <ac:spMkLst>
            <pc:docMk/>
            <pc:sldMk cId="1934393653" sldId="726"/>
            <ac:spMk id="2" creationId="{07297BF2-BBE9-DB4D-40A2-9BA0E3E14B0E}"/>
          </ac:spMkLst>
        </pc:spChg>
        <pc:spChg chg="del">
          <ac:chgData name="Irene Esposito" userId="70c10daaf277147f" providerId="LiveId" clId="{4918E3C4-E0BC-4163-B713-1E28908ED81D}" dt="2024-05-30T06:04:13.218" v="33" actId="478"/>
          <ac:spMkLst>
            <pc:docMk/>
            <pc:sldMk cId="1934393653" sldId="726"/>
            <ac:spMk id="3" creationId="{76CEBE0E-FEEE-AADF-439A-D94BA46F1221}"/>
          </ac:spMkLst>
        </pc:spChg>
        <pc:spChg chg="add">
          <ac:chgData name="Irene Esposito" userId="70c10daaf277147f" providerId="LiveId" clId="{4918E3C4-E0BC-4163-B713-1E28908ED81D}" dt="2024-05-30T06:05:48.467" v="42" actId="26606"/>
          <ac:spMkLst>
            <pc:docMk/>
            <pc:sldMk cId="1934393653" sldId="726"/>
            <ac:spMk id="10" creationId="{11BE3FA7-0D70-4431-814F-D8C40576EA93}"/>
          </ac:spMkLst>
        </pc:spChg>
        <pc:picChg chg="add mod">
          <ac:chgData name="Irene Esposito" userId="70c10daaf277147f" providerId="LiveId" clId="{4918E3C4-E0BC-4163-B713-1E28908ED81D}" dt="2024-05-30T06:05:48.467" v="42" actId="26606"/>
          <ac:picMkLst>
            <pc:docMk/>
            <pc:sldMk cId="1934393653" sldId="726"/>
            <ac:picMk id="4" creationId="{B8212D70-BE69-C4B3-F982-DCC8F2F74B4B}"/>
          </ac:picMkLst>
        </pc:picChg>
        <pc:picChg chg="add mod">
          <ac:chgData name="Irene Esposito" userId="70c10daaf277147f" providerId="LiveId" clId="{4918E3C4-E0BC-4163-B713-1E28908ED81D}" dt="2024-05-30T06:05:48.467" v="42" actId="26606"/>
          <ac:picMkLst>
            <pc:docMk/>
            <pc:sldMk cId="1934393653" sldId="726"/>
            <ac:picMk id="5" creationId="{DE674724-05F7-85DF-0837-F95313B92F39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customXml" Target="../../customXml/item15.xml"/><Relationship Id="rId7" Type="http://schemas.openxmlformats.org/officeDocument/2006/relationships/image" Target="../media/image4.png"/><Relationship Id="rId2" Type="http://schemas.openxmlformats.org/officeDocument/2006/relationships/customXml" Target="../../customXml/item3.xml"/><Relationship Id="rId1" Type="http://schemas.openxmlformats.org/officeDocument/2006/relationships/customXml" Target="../../customXml/item6.xml"/><Relationship Id="rId6" Type="http://schemas.openxmlformats.org/officeDocument/2006/relationships/image" Target="../media/image3.png"/><Relationship Id="rId5" Type="http://schemas.openxmlformats.org/officeDocument/2006/relationships/image" Target="../media/image2.jpg"/><Relationship Id="rId10" Type="http://schemas.openxmlformats.org/officeDocument/2006/relationships/image" Target="../media/image7.png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6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slideMaster" Target="../slideMasters/slideMaster1.xml"/><Relationship Id="rId1" Type="http://schemas.openxmlformats.org/officeDocument/2006/relationships/customXml" Target="../../customXml/item11.xml"/><Relationship Id="rId4" Type="http://schemas.openxmlformats.org/officeDocument/2006/relationships/image" Target="../media/image11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slideMaster" Target="../slideMasters/slideMaster1.xml"/><Relationship Id="rId1" Type="http://schemas.openxmlformats.org/officeDocument/2006/relationships/customXml" Target="../../customXml/item8.xml"/><Relationship Id="rId4" Type="http://schemas.openxmlformats.org/officeDocument/2006/relationships/image" Target="../media/image11.png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customXml" Target="../../customXml/item14.xml"/><Relationship Id="rId7" Type="http://schemas.openxmlformats.org/officeDocument/2006/relationships/image" Target="../media/image15.png"/><Relationship Id="rId2" Type="http://schemas.openxmlformats.org/officeDocument/2006/relationships/customXml" Target="../../customXml/item1.xml"/><Relationship Id="rId1" Type="http://schemas.openxmlformats.org/officeDocument/2006/relationships/customXml" Target="../../customXml/item7.xml"/><Relationship Id="rId6" Type="http://schemas.openxmlformats.org/officeDocument/2006/relationships/image" Target="../media/image14.png"/><Relationship Id="rId5" Type="http://schemas.openxmlformats.org/officeDocument/2006/relationships/image" Target="../media/image13.jpg"/><Relationship Id="rId4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customXml" Target="../../customXml/item5.xml"/><Relationship Id="rId7" Type="http://schemas.openxmlformats.org/officeDocument/2006/relationships/image" Target="../media/image15.png"/><Relationship Id="rId2" Type="http://schemas.openxmlformats.org/officeDocument/2006/relationships/customXml" Target="../../customXml/item10.xml"/><Relationship Id="rId1" Type="http://schemas.openxmlformats.org/officeDocument/2006/relationships/customXml" Target="../../customXml/item12.xml"/><Relationship Id="rId6" Type="http://schemas.openxmlformats.org/officeDocument/2006/relationships/image" Target="../media/image14.png"/><Relationship Id="rId5" Type="http://schemas.openxmlformats.org/officeDocument/2006/relationships/image" Target="../media/image17.jpg"/><Relationship Id="rId4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p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m 17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012508" y="4122782"/>
            <a:ext cx="13716000" cy="2407558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lnSpc>
                <a:spcPts val="9200"/>
              </a:lnSpc>
              <a:defRPr sz="9200" cap="all" baseline="0">
                <a:solidFill>
                  <a:srgbClr val="23755A"/>
                </a:solidFill>
                <a:latin typeface="Calibri Bold" panose="020F0702030404030204" pitchFamily="34" charset="0"/>
                <a:cs typeface="Calibri Bold" panose="020F0702030404030204" pitchFamily="34" charset="0"/>
              </a:defRPr>
            </a:lvl1pPr>
          </a:lstStyle>
          <a:p>
            <a:r>
              <a:rPr lang="en-US" dirty="0" err="1"/>
              <a:t>Título</a:t>
            </a:r>
            <a:r>
              <a:rPr lang="en-US" dirty="0"/>
              <a:t> da palestra</a:t>
            </a:r>
            <a:br>
              <a:rPr lang="en-US" dirty="0"/>
            </a:br>
            <a:r>
              <a:rPr lang="en-US" dirty="0"/>
              <a:t>teste </a:t>
            </a:r>
            <a:r>
              <a:rPr lang="en-US" dirty="0" err="1"/>
              <a:t>preenchimento</a:t>
            </a:r>
            <a:endParaRPr lang="en-US" dirty="0"/>
          </a:p>
        </p:txBody>
      </p:sp>
      <p:pic>
        <p:nvPicPr>
          <p:cNvPr id="8" name="Imagem 7"/>
          <p:cNvPicPr>
            <a:picLocks noChangeAspect="1"/>
          </p:cNvPicPr>
          <p:nvPr userDrawn="1">
            <p:custDataLst>
              <p:custData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368" y="678647"/>
            <a:ext cx="8343712" cy="2135990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 userDrawn="1">
            <p:custDataLst>
              <p:custData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54676" y="9109915"/>
            <a:ext cx="1225590" cy="965152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 userDrawn="1">
            <p:custDataLst>
              <p:custData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17486" y="7124700"/>
            <a:ext cx="1006194" cy="1628776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92"/>
          <a:stretch/>
        </p:blipFill>
        <p:spPr>
          <a:xfrm>
            <a:off x="0" y="7562497"/>
            <a:ext cx="1350090" cy="445648"/>
          </a:xfrm>
          <a:prstGeom prst="rect">
            <a:avLst/>
          </a:prstGeom>
        </p:spPr>
      </p:pic>
      <p:pic>
        <p:nvPicPr>
          <p:cNvPr id="14" name="Imagem 13"/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46"/>
          <a:stretch/>
        </p:blipFill>
        <p:spPr>
          <a:xfrm>
            <a:off x="0" y="8215620"/>
            <a:ext cx="1350090" cy="445405"/>
          </a:xfrm>
          <a:prstGeom prst="rect">
            <a:avLst/>
          </a:prstGeom>
        </p:spPr>
      </p:pic>
      <p:sp>
        <p:nvSpPr>
          <p:cNvPr id="16" name="Espaço Reservado para Texto 15"/>
          <p:cNvSpPr>
            <a:spLocks noGrp="1"/>
          </p:cNvSpPr>
          <p:nvPr>
            <p:ph type="body" sz="quarter" idx="10" hasCustomPrompt="1"/>
          </p:nvPr>
        </p:nvSpPr>
        <p:spPr>
          <a:xfrm>
            <a:off x="1454150" y="7499350"/>
            <a:ext cx="11461750" cy="51911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4300" baseline="0">
                <a:solidFill>
                  <a:srgbClr val="4E5447"/>
                </a:solidFill>
                <a:latin typeface="Calibri Bold" panose="020F0702030404030204" pitchFamily="34" charset="0"/>
                <a:cs typeface="Calibri Bold" panose="020F0702030404030204" pitchFamily="34" charset="0"/>
              </a:defRPr>
            </a:lvl1pPr>
          </a:lstStyle>
          <a:p>
            <a:pPr lvl="0"/>
            <a:r>
              <a:rPr lang="pt-BR" dirty="0"/>
              <a:t>Nome</a:t>
            </a:r>
          </a:p>
        </p:txBody>
      </p:sp>
      <p:sp>
        <p:nvSpPr>
          <p:cNvPr id="17" name="Espaço Reservado para Texto 15"/>
          <p:cNvSpPr>
            <a:spLocks noGrp="1"/>
          </p:cNvSpPr>
          <p:nvPr>
            <p:ph type="body" sz="quarter" idx="11" hasCustomPrompt="1"/>
          </p:nvPr>
        </p:nvSpPr>
        <p:spPr>
          <a:xfrm>
            <a:off x="1463926" y="8141912"/>
            <a:ext cx="11461750" cy="51911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4300" baseline="0">
                <a:solidFill>
                  <a:srgbClr val="4E5447"/>
                </a:solidFill>
                <a:latin typeface="Calibri Bold" panose="020F0702030404030204" pitchFamily="34" charset="0"/>
                <a:cs typeface="Calibri Bold" panose="020F0702030404030204" pitchFamily="34" charset="0"/>
              </a:defRPr>
            </a:lvl1pPr>
          </a:lstStyle>
          <a:p>
            <a:pPr lvl="0"/>
            <a:r>
              <a:rPr lang="pt-BR" dirty="0"/>
              <a:t>Instituição</a:t>
            </a:r>
          </a:p>
        </p:txBody>
      </p:sp>
    </p:spTree>
    <p:extLst>
      <p:ext uri="{BB962C8B-B14F-4D97-AF65-F5344CB8AC3E}">
        <p14:creationId xmlns:p14="http://schemas.microsoft.com/office/powerpoint/2010/main" val="11788704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ndo Az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0325" y="450437"/>
            <a:ext cx="16287350" cy="1216131"/>
          </a:xfrm>
          <a:prstGeom prst="rect">
            <a:avLst/>
          </a:prstGeom>
        </p:spPr>
        <p:txBody>
          <a:bodyPr anchor="t">
            <a:noAutofit/>
          </a:bodyPr>
          <a:lstStyle>
            <a:lvl1pPr algn="ctr">
              <a:lnSpc>
                <a:spcPts val="9200"/>
              </a:lnSpc>
              <a:defRPr sz="6300" cap="none" baseline="0">
                <a:solidFill>
                  <a:schemeClr val="bg1"/>
                </a:solidFill>
                <a:latin typeface="Calibri Bold" panose="020F0702030404030204" pitchFamily="34" charset="0"/>
                <a:cs typeface="Calibri Bold" panose="020F070203040403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Espaço Reservado para Texto 5"/>
          <p:cNvSpPr>
            <a:spLocks noGrp="1"/>
          </p:cNvSpPr>
          <p:nvPr>
            <p:ph type="body" sz="quarter" idx="10"/>
          </p:nvPr>
        </p:nvSpPr>
        <p:spPr>
          <a:xfrm>
            <a:off x="1000125" y="3038167"/>
            <a:ext cx="16287750" cy="492626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ts val="6000"/>
              </a:lnSpc>
              <a:spcBef>
                <a:spcPts val="2400"/>
              </a:spcBef>
              <a:buNone/>
              <a:defRPr sz="5000">
                <a:solidFill>
                  <a:schemeClr val="bg1"/>
                </a:solidFill>
              </a:defRPr>
            </a:lvl1pPr>
            <a:lvl2pPr marL="685800" indent="0" algn="ctr">
              <a:buNone/>
              <a:defRPr>
                <a:solidFill>
                  <a:schemeClr val="bg1"/>
                </a:solidFill>
              </a:defRPr>
            </a:lvl2pPr>
            <a:lvl3pPr marL="1371600" indent="0" algn="ctr">
              <a:buNone/>
              <a:defRPr>
                <a:solidFill>
                  <a:schemeClr val="bg1"/>
                </a:solidFill>
              </a:defRPr>
            </a:lvl3pPr>
            <a:lvl4pPr marL="2057400" indent="0" algn="ctr">
              <a:buNone/>
              <a:defRPr>
                <a:solidFill>
                  <a:schemeClr val="bg1"/>
                </a:solidFill>
              </a:defRPr>
            </a:lvl4pPr>
            <a:lvl5pPr marL="2743200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6898905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ndo Ver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0325" y="450437"/>
            <a:ext cx="16287350" cy="1216131"/>
          </a:xfrm>
          <a:prstGeom prst="rect">
            <a:avLst/>
          </a:prstGeom>
        </p:spPr>
        <p:txBody>
          <a:bodyPr anchor="t">
            <a:noAutofit/>
          </a:bodyPr>
          <a:lstStyle>
            <a:lvl1pPr algn="ctr">
              <a:lnSpc>
                <a:spcPts val="9200"/>
              </a:lnSpc>
              <a:defRPr sz="6300" cap="none" baseline="0">
                <a:solidFill>
                  <a:schemeClr val="bg1"/>
                </a:solidFill>
                <a:latin typeface="Calibri Bold" panose="020F0702030404030204" pitchFamily="34" charset="0"/>
                <a:cs typeface="Calibri Bold" panose="020F070203040403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Espaço Reservado para Texto 5"/>
          <p:cNvSpPr>
            <a:spLocks noGrp="1"/>
          </p:cNvSpPr>
          <p:nvPr>
            <p:ph type="body" sz="quarter" idx="10"/>
          </p:nvPr>
        </p:nvSpPr>
        <p:spPr>
          <a:xfrm>
            <a:off x="1000125" y="3038167"/>
            <a:ext cx="16287750" cy="492626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ts val="6000"/>
              </a:lnSpc>
              <a:spcBef>
                <a:spcPts val="2400"/>
              </a:spcBef>
              <a:buNone/>
              <a:defRPr sz="5000">
                <a:solidFill>
                  <a:schemeClr val="bg1"/>
                </a:solidFill>
              </a:defRPr>
            </a:lvl1pPr>
            <a:lvl2pPr marL="685800" indent="0" algn="ctr">
              <a:buNone/>
              <a:defRPr>
                <a:solidFill>
                  <a:schemeClr val="bg1"/>
                </a:solidFill>
              </a:defRPr>
            </a:lvl2pPr>
            <a:lvl3pPr marL="1371600" indent="0" algn="ctr">
              <a:buNone/>
              <a:defRPr>
                <a:solidFill>
                  <a:schemeClr val="bg1"/>
                </a:solidFill>
              </a:defRPr>
            </a:lvl3pPr>
            <a:lvl4pPr marL="2057400" indent="0" algn="ctr">
              <a:buNone/>
              <a:defRPr>
                <a:solidFill>
                  <a:schemeClr val="bg1"/>
                </a:solidFill>
              </a:defRPr>
            </a:lvl4pPr>
            <a:lvl5pPr marL="2743200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9898829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úd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75186" y="524177"/>
            <a:ext cx="11665975" cy="1216131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lnSpc>
                <a:spcPts val="9200"/>
              </a:lnSpc>
              <a:defRPr sz="7000" cap="none" baseline="0">
                <a:solidFill>
                  <a:srgbClr val="476559"/>
                </a:solidFill>
                <a:latin typeface="Calibri Bold" panose="020F0702030404030204" pitchFamily="34" charset="0"/>
                <a:cs typeface="Calibri Bold" panose="020F0702030404030204" pitchFamily="34" charset="0"/>
              </a:defRPr>
            </a:lvl1pPr>
          </a:lstStyle>
          <a:p>
            <a:r>
              <a:rPr lang="en-US" dirty="0" err="1"/>
              <a:t>Título</a:t>
            </a:r>
            <a:endParaRPr lang="en-US" dirty="0"/>
          </a:p>
        </p:txBody>
      </p:sp>
      <p:sp>
        <p:nvSpPr>
          <p:cNvPr id="6" name="Espaço Reservado para Texto 5"/>
          <p:cNvSpPr>
            <a:spLocks noGrp="1"/>
          </p:cNvSpPr>
          <p:nvPr>
            <p:ph type="body" sz="quarter" idx="10"/>
          </p:nvPr>
        </p:nvSpPr>
        <p:spPr>
          <a:xfrm>
            <a:off x="819150" y="2336038"/>
            <a:ext cx="16725900" cy="6265491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3600"/>
              </a:lnSpc>
              <a:spcBef>
                <a:spcPts val="2400"/>
              </a:spcBef>
              <a:buNone/>
              <a:defRPr sz="3000">
                <a:solidFill>
                  <a:srgbClr val="565755"/>
                </a:solidFill>
              </a:defRPr>
            </a:lvl1pPr>
            <a:lvl2pPr marL="685800" indent="0" algn="ctr">
              <a:buNone/>
              <a:defRPr>
                <a:solidFill>
                  <a:schemeClr val="bg1"/>
                </a:solidFill>
              </a:defRPr>
            </a:lvl2pPr>
            <a:lvl3pPr marL="1371600" indent="0" algn="ctr">
              <a:buNone/>
              <a:defRPr>
                <a:solidFill>
                  <a:schemeClr val="bg1"/>
                </a:solidFill>
              </a:defRPr>
            </a:lvl3pPr>
            <a:lvl4pPr marL="2057400" indent="0" algn="ctr">
              <a:buNone/>
              <a:defRPr>
                <a:solidFill>
                  <a:schemeClr val="bg1"/>
                </a:solidFill>
              </a:defRPr>
            </a:lvl4pPr>
            <a:lvl5pPr marL="2743200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endParaRPr lang="pt-BR" dirty="0"/>
          </a:p>
        </p:txBody>
      </p:sp>
      <p:pic>
        <p:nvPicPr>
          <p:cNvPr id="7" name="Imagem 6"/>
          <p:cNvPicPr>
            <a:picLocks noChangeAspect="1"/>
          </p:cNvPicPr>
          <p:nvPr userDrawn="1">
            <p:custDataLst>
              <p:custData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55510" y="458039"/>
            <a:ext cx="4889463" cy="1251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7363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úd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75186" y="524177"/>
            <a:ext cx="11665975" cy="1216131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lnSpc>
                <a:spcPts val="9200"/>
              </a:lnSpc>
              <a:defRPr sz="7000" cap="none" baseline="0">
                <a:solidFill>
                  <a:srgbClr val="476559"/>
                </a:solidFill>
                <a:latin typeface="Calibri Bold" panose="020F0702030404030204" pitchFamily="34" charset="0"/>
                <a:cs typeface="Calibri Bold" panose="020F0702030404030204" pitchFamily="34" charset="0"/>
              </a:defRPr>
            </a:lvl1pPr>
          </a:lstStyle>
          <a:p>
            <a:r>
              <a:rPr lang="en-US" dirty="0" err="1"/>
              <a:t>Título</a:t>
            </a:r>
            <a:endParaRPr lang="en-US" dirty="0"/>
          </a:p>
        </p:txBody>
      </p:sp>
      <p:sp>
        <p:nvSpPr>
          <p:cNvPr id="6" name="Espaço Reservado para Texto 5"/>
          <p:cNvSpPr>
            <a:spLocks noGrp="1"/>
          </p:cNvSpPr>
          <p:nvPr>
            <p:ph type="body" sz="quarter" idx="10"/>
          </p:nvPr>
        </p:nvSpPr>
        <p:spPr>
          <a:xfrm>
            <a:off x="819150" y="2336038"/>
            <a:ext cx="16725900" cy="6265491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3600"/>
              </a:lnSpc>
              <a:spcBef>
                <a:spcPts val="2400"/>
              </a:spcBef>
              <a:buNone/>
              <a:defRPr sz="3000">
                <a:solidFill>
                  <a:srgbClr val="565755"/>
                </a:solidFill>
              </a:defRPr>
            </a:lvl1pPr>
            <a:lvl2pPr marL="685800" indent="0" algn="ctr">
              <a:buNone/>
              <a:defRPr>
                <a:solidFill>
                  <a:schemeClr val="bg1"/>
                </a:solidFill>
              </a:defRPr>
            </a:lvl2pPr>
            <a:lvl3pPr marL="1371600" indent="0" algn="ctr">
              <a:buNone/>
              <a:defRPr>
                <a:solidFill>
                  <a:schemeClr val="bg1"/>
                </a:solidFill>
              </a:defRPr>
            </a:lvl3pPr>
            <a:lvl4pPr marL="2057400" indent="0" algn="ctr">
              <a:buNone/>
              <a:defRPr>
                <a:solidFill>
                  <a:schemeClr val="bg1"/>
                </a:solidFill>
              </a:defRPr>
            </a:lvl4pPr>
            <a:lvl5pPr marL="2743200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endParaRPr lang="pt-BR" dirty="0"/>
          </a:p>
        </p:txBody>
      </p:sp>
      <p:pic>
        <p:nvPicPr>
          <p:cNvPr id="7" name="Imagem 6"/>
          <p:cNvPicPr>
            <a:picLocks noChangeAspect="1"/>
          </p:cNvPicPr>
          <p:nvPr userDrawn="1">
            <p:custDataLst>
              <p:custData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55510" y="458039"/>
            <a:ext cx="4889463" cy="1251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7100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m Az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4922882"/>
            <a:ext cx="13716000" cy="1135018"/>
          </a:xfrm>
          <a:prstGeom prst="rect">
            <a:avLst/>
          </a:prstGeom>
        </p:spPr>
        <p:txBody>
          <a:bodyPr anchor="t">
            <a:noAutofit/>
          </a:bodyPr>
          <a:lstStyle>
            <a:lvl1pPr algn="ctr">
              <a:lnSpc>
                <a:spcPts val="9200"/>
              </a:lnSpc>
              <a:defRPr sz="9400" cap="all" baseline="0">
                <a:solidFill>
                  <a:schemeClr val="bg1"/>
                </a:solidFill>
                <a:latin typeface="Calibri Bold" panose="020F0702030404030204" pitchFamily="34" charset="0"/>
                <a:cs typeface="Calibri Bold" panose="020F0702030404030204" pitchFamily="34" charset="0"/>
              </a:defRPr>
            </a:lvl1pPr>
          </a:lstStyle>
          <a:p>
            <a:endParaRPr lang="en-US" dirty="0"/>
          </a:p>
        </p:txBody>
      </p:sp>
      <p:pic>
        <p:nvPicPr>
          <p:cNvPr id="4" name="Imagem 3"/>
          <p:cNvPicPr>
            <a:picLocks noChangeAspect="1"/>
          </p:cNvPicPr>
          <p:nvPr userDrawn="1">
            <p:custDataLst>
              <p:custData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7399" y="735710"/>
            <a:ext cx="9533203" cy="2510410"/>
          </a:xfrm>
          <a:prstGeom prst="rect">
            <a:avLst/>
          </a:prstGeom>
        </p:spPr>
      </p:pic>
      <p:grpSp>
        <p:nvGrpSpPr>
          <p:cNvPr id="19" name="Agrupar 18"/>
          <p:cNvGrpSpPr/>
          <p:nvPr userDrawn="1"/>
        </p:nvGrpSpPr>
        <p:grpSpPr>
          <a:xfrm>
            <a:off x="7343775" y="8902699"/>
            <a:ext cx="3600450" cy="1397000"/>
            <a:chOff x="7353300" y="8902699"/>
            <a:chExt cx="3600450" cy="1397000"/>
          </a:xfrm>
        </p:grpSpPr>
        <p:sp>
          <p:nvSpPr>
            <p:cNvPr id="7" name="Retângulo Arredondado 6"/>
            <p:cNvSpPr/>
            <p:nvPr userDrawn="1"/>
          </p:nvSpPr>
          <p:spPr>
            <a:xfrm>
              <a:off x="7353300" y="8902699"/>
              <a:ext cx="3600450" cy="1397000"/>
            </a:xfrm>
            <a:custGeom>
              <a:avLst/>
              <a:gdLst>
                <a:gd name="connsiteX0" fmla="*/ 0 w 3594100"/>
                <a:gd name="connsiteY0" fmla="*/ 305864 h 1835150"/>
                <a:gd name="connsiteX1" fmla="*/ 305864 w 3594100"/>
                <a:gd name="connsiteY1" fmla="*/ 0 h 1835150"/>
                <a:gd name="connsiteX2" fmla="*/ 3288236 w 3594100"/>
                <a:gd name="connsiteY2" fmla="*/ 0 h 1835150"/>
                <a:gd name="connsiteX3" fmla="*/ 3594100 w 3594100"/>
                <a:gd name="connsiteY3" fmla="*/ 305864 h 1835150"/>
                <a:gd name="connsiteX4" fmla="*/ 3594100 w 3594100"/>
                <a:gd name="connsiteY4" fmla="*/ 1529286 h 1835150"/>
                <a:gd name="connsiteX5" fmla="*/ 3288236 w 3594100"/>
                <a:gd name="connsiteY5" fmla="*/ 1835150 h 1835150"/>
                <a:gd name="connsiteX6" fmla="*/ 305864 w 3594100"/>
                <a:gd name="connsiteY6" fmla="*/ 1835150 h 1835150"/>
                <a:gd name="connsiteX7" fmla="*/ 0 w 3594100"/>
                <a:gd name="connsiteY7" fmla="*/ 1529286 h 1835150"/>
                <a:gd name="connsiteX8" fmla="*/ 0 w 3594100"/>
                <a:gd name="connsiteY8" fmla="*/ 305864 h 1835150"/>
                <a:gd name="connsiteX0" fmla="*/ 0 w 3594100"/>
                <a:gd name="connsiteY0" fmla="*/ 305864 h 1835150"/>
                <a:gd name="connsiteX1" fmla="*/ 305864 w 3594100"/>
                <a:gd name="connsiteY1" fmla="*/ 0 h 1835150"/>
                <a:gd name="connsiteX2" fmla="*/ 3288236 w 3594100"/>
                <a:gd name="connsiteY2" fmla="*/ 0 h 1835150"/>
                <a:gd name="connsiteX3" fmla="*/ 3594100 w 3594100"/>
                <a:gd name="connsiteY3" fmla="*/ 305864 h 1835150"/>
                <a:gd name="connsiteX4" fmla="*/ 3594100 w 3594100"/>
                <a:gd name="connsiteY4" fmla="*/ 1529286 h 1835150"/>
                <a:gd name="connsiteX5" fmla="*/ 3288236 w 3594100"/>
                <a:gd name="connsiteY5" fmla="*/ 1835150 h 1835150"/>
                <a:gd name="connsiteX6" fmla="*/ 0 w 3594100"/>
                <a:gd name="connsiteY6" fmla="*/ 1529286 h 1835150"/>
                <a:gd name="connsiteX7" fmla="*/ 0 w 3594100"/>
                <a:gd name="connsiteY7" fmla="*/ 305864 h 1835150"/>
                <a:gd name="connsiteX0" fmla="*/ 0 w 3594100"/>
                <a:gd name="connsiteY0" fmla="*/ 305864 h 1682214"/>
                <a:gd name="connsiteX1" fmla="*/ 305864 w 3594100"/>
                <a:gd name="connsiteY1" fmla="*/ 0 h 1682214"/>
                <a:gd name="connsiteX2" fmla="*/ 3288236 w 3594100"/>
                <a:gd name="connsiteY2" fmla="*/ 0 h 1682214"/>
                <a:gd name="connsiteX3" fmla="*/ 3594100 w 3594100"/>
                <a:gd name="connsiteY3" fmla="*/ 305864 h 1682214"/>
                <a:gd name="connsiteX4" fmla="*/ 3594100 w 3594100"/>
                <a:gd name="connsiteY4" fmla="*/ 1529286 h 1682214"/>
                <a:gd name="connsiteX5" fmla="*/ 0 w 3594100"/>
                <a:gd name="connsiteY5" fmla="*/ 1529286 h 1682214"/>
                <a:gd name="connsiteX6" fmla="*/ 0 w 3594100"/>
                <a:gd name="connsiteY6" fmla="*/ 305864 h 1682214"/>
                <a:gd name="connsiteX0" fmla="*/ 0 w 3594100"/>
                <a:gd name="connsiteY0" fmla="*/ 305864 h 1615968"/>
                <a:gd name="connsiteX1" fmla="*/ 305864 w 3594100"/>
                <a:gd name="connsiteY1" fmla="*/ 0 h 1615968"/>
                <a:gd name="connsiteX2" fmla="*/ 3288236 w 3594100"/>
                <a:gd name="connsiteY2" fmla="*/ 0 h 1615968"/>
                <a:gd name="connsiteX3" fmla="*/ 3594100 w 3594100"/>
                <a:gd name="connsiteY3" fmla="*/ 305864 h 1615968"/>
                <a:gd name="connsiteX4" fmla="*/ 3594100 w 3594100"/>
                <a:gd name="connsiteY4" fmla="*/ 1529286 h 1615968"/>
                <a:gd name="connsiteX5" fmla="*/ 0 w 3594100"/>
                <a:gd name="connsiteY5" fmla="*/ 1529286 h 1615968"/>
                <a:gd name="connsiteX6" fmla="*/ 0 w 3594100"/>
                <a:gd name="connsiteY6" fmla="*/ 305864 h 1615968"/>
                <a:gd name="connsiteX0" fmla="*/ 0 w 3594100"/>
                <a:gd name="connsiteY0" fmla="*/ 305864 h 1615968"/>
                <a:gd name="connsiteX1" fmla="*/ 305864 w 3594100"/>
                <a:gd name="connsiteY1" fmla="*/ 0 h 1615968"/>
                <a:gd name="connsiteX2" fmla="*/ 3288236 w 3594100"/>
                <a:gd name="connsiteY2" fmla="*/ 0 h 1615968"/>
                <a:gd name="connsiteX3" fmla="*/ 3594100 w 3594100"/>
                <a:gd name="connsiteY3" fmla="*/ 305864 h 1615968"/>
                <a:gd name="connsiteX4" fmla="*/ 3587750 w 3594100"/>
                <a:gd name="connsiteY4" fmla="*/ 1397000 h 1615968"/>
                <a:gd name="connsiteX5" fmla="*/ 3594100 w 3594100"/>
                <a:gd name="connsiteY5" fmla="*/ 1529286 h 1615968"/>
                <a:gd name="connsiteX6" fmla="*/ 0 w 3594100"/>
                <a:gd name="connsiteY6" fmla="*/ 1529286 h 1615968"/>
                <a:gd name="connsiteX7" fmla="*/ 0 w 3594100"/>
                <a:gd name="connsiteY7" fmla="*/ 305864 h 1615968"/>
                <a:gd name="connsiteX0" fmla="*/ 6350 w 3600450"/>
                <a:gd name="connsiteY0" fmla="*/ 305864 h 1615968"/>
                <a:gd name="connsiteX1" fmla="*/ 312214 w 3600450"/>
                <a:gd name="connsiteY1" fmla="*/ 0 h 1615968"/>
                <a:gd name="connsiteX2" fmla="*/ 3294586 w 3600450"/>
                <a:gd name="connsiteY2" fmla="*/ 0 h 1615968"/>
                <a:gd name="connsiteX3" fmla="*/ 3600450 w 3600450"/>
                <a:gd name="connsiteY3" fmla="*/ 305864 h 1615968"/>
                <a:gd name="connsiteX4" fmla="*/ 3594100 w 3600450"/>
                <a:gd name="connsiteY4" fmla="*/ 1397000 h 1615968"/>
                <a:gd name="connsiteX5" fmla="*/ 3600450 w 3600450"/>
                <a:gd name="connsiteY5" fmla="*/ 1529286 h 1615968"/>
                <a:gd name="connsiteX6" fmla="*/ 6350 w 3600450"/>
                <a:gd name="connsiteY6" fmla="*/ 1529286 h 1615968"/>
                <a:gd name="connsiteX7" fmla="*/ 0 w 3600450"/>
                <a:gd name="connsiteY7" fmla="*/ 1384300 h 1615968"/>
                <a:gd name="connsiteX8" fmla="*/ 6350 w 3600450"/>
                <a:gd name="connsiteY8" fmla="*/ 305864 h 1615968"/>
                <a:gd name="connsiteX0" fmla="*/ 6350 w 3600450"/>
                <a:gd name="connsiteY0" fmla="*/ 305864 h 1536255"/>
                <a:gd name="connsiteX1" fmla="*/ 312214 w 3600450"/>
                <a:gd name="connsiteY1" fmla="*/ 0 h 1536255"/>
                <a:gd name="connsiteX2" fmla="*/ 3294586 w 3600450"/>
                <a:gd name="connsiteY2" fmla="*/ 0 h 1536255"/>
                <a:gd name="connsiteX3" fmla="*/ 3600450 w 3600450"/>
                <a:gd name="connsiteY3" fmla="*/ 305864 h 1536255"/>
                <a:gd name="connsiteX4" fmla="*/ 3594100 w 3600450"/>
                <a:gd name="connsiteY4" fmla="*/ 1397000 h 1536255"/>
                <a:gd name="connsiteX5" fmla="*/ 3600450 w 3600450"/>
                <a:gd name="connsiteY5" fmla="*/ 1529286 h 1536255"/>
                <a:gd name="connsiteX6" fmla="*/ 0 w 3600450"/>
                <a:gd name="connsiteY6" fmla="*/ 1384300 h 1536255"/>
                <a:gd name="connsiteX7" fmla="*/ 6350 w 3600450"/>
                <a:gd name="connsiteY7" fmla="*/ 305864 h 1536255"/>
                <a:gd name="connsiteX0" fmla="*/ 6350 w 3600450"/>
                <a:gd name="connsiteY0" fmla="*/ 305864 h 1397000"/>
                <a:gd name="connsiteX1" fmla="*/ 312214 w 3600450"/>
                <a:gd name="connsiteY1" fmla="*/ 0 h 1397000"/>
                <a:gd name="connsiteX2" fmla="*/ 3294586 w 3600450"/>
                <a:gd name="connsiteY2" fmla="*/ 0 h 1397000"/>
                <a:gd name="connsiteX3" fmla="*/ 3600450 w 3600450"/>
                <a:gd name="connsiteY3" fmla="*/ 305864 h 1397000"/>
                <a:gd name="connsiteX4" fmla="*/ 3594100 w 3600450"/>
                <a:gd name="connsiteY4" fmla="*/ 1397000 h 1397000"/>
                <a:gd name="connsiteX5" fmla="*/ 0 w 3600450"/>
                <a:gd name="connsiteY5" fmla="*/ 1384300 h 1397000"/>
                <a:gd name="connsiteX6" fmla="*/ 6350 w 3600450"/>
                <a:gd name="connsiteY6" fmla="*/ 305864 h 139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600450" h="1397000">
                  <a:moveTo>
                    <a:pt x="6350" y="305864"/>
                  </a:moveTo>
                  <a:cubicBezTo>
                    <a:pt x="6350" y="136940"/>
                    <a:pt x="143290" y="0"/>
                    <a:pt x="312214" y="0"/>
                  </a:cubicBezTo>
                  <a:lnTo>
                    <a:pt x="3294586" y="0"/>
                  </a:lnTo>
                  <a:cubicBezTo>
                    <a:pt x="3463510" y="0"/>
                    <a:pt x="3600450" y="136940"/>
                    <a:pt x="3600450" y="305864"/>
                  </a:cubicBezTo>
                  <a:cubicBezTo>
                    <a:pt x="3598333" y="669576"/>
                    <a:pt x="3596217" y="1033288"/>
                    <a:pt x="3594100" y="1397000"/>
                  </a:cubicBezTo>
                  <a:lnTo>
                    <a:pt x="0" y="1384300"/>
                  </a:lnTo>
                  <a:cubicBezTo>
                    <a:pt x="2117" y="1024821"/>
                    <a:pt x="4233" y="665343"/>
                    <a:pt x="6350" y="30586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5" name="Imagem 4"/>
            <p:cNvPicPr>
              <a:picLocks noChangeAspect="1"/>
            </p:cNvPicPr>
            <p:nvPr userDrawn="1">
              <p:custDataLst>
                <p:custData r:id="rId2"/>
              </p:custDataLst>
            </p:nvPr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76921" y="9160670"/>
              <a:ext cx="1100605" cy="877045"/>
            </a:xfrm>
            <a:prstGeom prst="rect">
              <a:avLst/>
            </a:prstGeom>
          </p:spPr>
        </p:pic>
        <p:pic>
          <p:nvPicPr>
            <p:cNvPr id="6" name="Imagem 5"/>
            <p:cNvPicPr>
              <a:picLocks noChangeAspect="1"/>
            </p:cNvPicPr>
            <p:nvPr userDrawn="1">
              <p:custDataLst>
                <p:custData r:id="rId3"/>
              </p:custDataLst>
            </p:nvPr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69906" y="9286597"/>
              <a:ext cx="1421719" cy="60284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224454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m Ver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4922882"/>
            <a:ext cx="13716000" cy="1135018"/>
          </a:xfrm>
          <a:prstGeom prst="rect">
            <a:avLst/>
          </a:prstGeom>
        </p:spPr>
        <p:txBody>
          <a:bodyPr anchor="t">
            <a:noAutofit/>
          </a:bodyPr>
          <a:lstStyle>
            <a:lvl1pPr algn="ctr">
              <a:lnSpc>
                <a:spcPts val="9200"/>
              </a:lnSpc>
              <a:defRPr sz="9400" cap="all" baseline="0">
                <a:solidFill>
                  <a:schemeClr val="bg1"/>
                </a:solidFill>
                <a:latin typeface="Calibri Bold" panose="020F0702030404030204" pitchFamily="34" charset="0"/>
                <a:cs typeface="Calibri Bold" panose="020F0702030404030204" pitchFamily="34" charset="0"/>
              </a:defRPr>
            </a:lvl1pPr>
          </a:lstStyle>
          <a:p>
            <a:endParaRPr lang="en-US" dirty="0"/>
          </a:p>
        </p:txBody>
      </p:sp>
      <p:pic>
        <p:nvPicPr>
          <p:cNvPr id="4" name="Imagem 3"/>
          <p:cNvPicPr>
            <a:picLocks noChangeAspect="1"/>
          </p:cNvPicPr>
          <p:nvPr userDrawn="1">
            <p:custDataLst>
              <p:custData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7399" y="735710"/>
            <a:ext cx="9533203" cy="2510410"/>
          </a:xfrm>
          <a:prstGeom prst="rect">
            <a:avLst/>
          </a:prstGeom>
        </p:spPr>
      </p:pic>
      <p:grpSp>
        <p:nvGrpSpPr>
          <p:cNvPr id="19" name="Agrupar 18"/>
          <p:cNvGrpSpPr/>
          <p:nvPr userDrawn="1"/>
        </p:nvGrpSpPr>
        <p:grpSpPr>
          <a:xfrm>
            <a:off x="7343775" y="8902699"/>
            <a:ext cx="3600450" cy="1397000"/>
            <a:chOff x="7353300" y="8902699"/>
            <a:chExt cx="3600450" cy="1397000"/>
          </a:xfrm>
        </p:grpSpPr>
        <p:sp>
          <p:nvSpPr>
            <p:cNvPr id="7" name="Retângulo Arredondado 6"/>
            <p:cNvSpPr/>
            <p:nvPr userDrawn="1"/>
          </p:nvSpPr>
          <p:spPr>
            <a:xfrm>
              <a:off x="7353300" y="8902699"/>
              <a:ext cx="3600450" cy="1397000"/>
            </a:xfrm>
            <a:custGeom>
              <a:avLst/>
              <a:gdLst>
                <a:gd name="connsiteX0" fmla="*/ 0 w 3594100"/>
                <a:gd name="connsiteY0" fmla="*/ 305864 h 1835150"/>
                <a:gd name="connsiteX1" fmla="*/ 305864 w 3594100"/>
                <a:gd name="connsiteY1" fmla="*/ 0 h 1835150"/>
                <a:gd name="connsiteX2" fmla="*/ 3288236 w 3594100"/>
                <a:gd name="connsiteY2" fmla="*/ 0 h 1835150"/>
                <a:gd name="connsiteX3" fmla="*/ 3594100 w 3594100"/>
                <a:gd name="connsiteY3" fmla="*/ 305864 h 1835150"/>
                <a:gd name="connsiteX4" fmla="*/ 3594100 w 3594100"/>
                <a:gd name="connsiteY4" fmla="*/ 1529286 h 1835150"/>
                <a:gd name="connsiteX5" fmla="*/ 3288236 w 3594100"/>
                <a:gd name="connsiteY5" fmla="*/ 1835150 h 1835150"/>
                <a:gd name="connsiteX6" fmla="*/ 305864 w 3594100"/>
                <a:gd name="connsiteY6" fmla="*/ 1835150 h 1835150"/>
                <a:gd name="connsiteX7" fmla="*/ 0 w 3594100"/>
                <a:gd name="connsiteY7" fmla="*/ 1529286 h 1835150"/>
                <a:gd name="connsiteX8" fmla="*/ 0 w 3594100"/>
                <a:gd name="connsiteY8" fmla="*/ 305864 h 1835150"/>
                <a:gd name="connsiteX0" fmla="*/ 0 w 3594100"/>
                <a:gd name="connsiteY0" fmla="*/ 305864 h 1835150"/>
                <a:gd name="connsiteX1" fmla="*/ 305864 w 3594100"/>
                <a:gd name="connsiteY1" fmla="*/ 0 h 1835150"/>
                <a:gd name="connsiteX2" fmla="*/ 3288236 w 3594100"/>
                <a:gd name="connsiteY2" fmla="*/ 0 h 1835150"/>
                <a:gd name="connsiteX3" fmla="*/ 3594100 w 3594100"/>
                <a:gd name="connsiteY3" fmla="*/ 305864 h 1835150"/>
                <a:gd name="connsiteX4" fmla="*/ 3594100 w 3594100"/>
                <a:gd name="connsiteY4" fmla="*/ 1529286 h 1835150"/>
                <a:gd name="connsiteX5" fmla="*/ 3288236 w 3594100"/>
                <a:gd name="connsiteY5" fmla="*/ 1835150 h 1835150"/>
                <a:gd name="connsiteX6" fmla="*/ 0 w 3594100"/>
                <a:gd name="connsiteY6" fmla="*/ 1529286 h 1835150"/>
                <a:gd name="connsiteX7" fmla="*/ 0 w 3594100"/>
                <a:gd name="connsiteY7" fmla="*/ 305864 h 1835150"/>
                <a:gd name="connsiteX0" fmla="*/ 0 w 3594100"/>
                <a:gd name="connsiteY0" fmla="*/ 305864 h 1682214"/>
                <a:gd name="connsiteX1" fmla="*/ 305864 w 3594100"/>
                <a:gd name="connsiteY1" fmla="*/ 0 h 1682214"/>
                <a:gd name="connsiteX2" fmla="*/ 3288236 w 3594100"/>
                <a:gd name="connsiteY2" fmla="*/ 0 h 1682214"/>
                <a:gd name="connsiteX3" fmla="*/ 3594100 w 3594100"/>
                <a:gd name="connsiteY3" fmla="*/ 305864 h 1682214"/>
                <a:gd name="connsiteX4" fmla="*/ 3594100 w 3594100"/>
                <a:gd name="connsiteY4" fmla="*/ 1529286 h 1682214"/>
                <a:gd name="connsiteX5" fmla="*/ 0 w 3594100"/>
                <a:gd name="connsiteY5" fmla="*/ 1529286 h 1682214"/>
                <a:gd name="connsiteX6" fmla="*/ 0 w 3594100"/>
                <a:gd name="connsiteY6" fmla="*/ 305864 h 1682214"/>
                <a:gd name="connsiteX0" fmla="*/ 0 w 3594100"/>
                <a:gd name="connsiteY0" fmla="*/ 305864 h 1615968"/>
                <a:gd name="connsiteX1" fmla="*/ 305864 w 3594100"/>
                <a:gd name="connsiteY1" fmla="*/ 0 h 1615968"/>
                <a:gd name="connsiteX2" fmla="*/ 3288236 w 3594100"/>
                <a:gd name="connsiteY2" fmla="*/ 0 h 1615968"/>
                <a:gd name="connsiteX3" fmla="*/ 3594100 w 3594100"/>
                <a:gd name="connsiteY3" fmla="*/ 305864 h 1615968"/>
                <a:gd name="connsiteX4" fmla="*/ 3594100 w 3594100"/>
                <a:gd name="connsiteY4" fmla="*/ 1529286 h 1615968"/>
                <a:gd name="connsiteX5" fmla="*/ 0 w 3594100"/>
                <a:gd name="connsiteY5" fmla="*/ 1529286 h 1615968"/>
                <a:gd name="connsiteX6" fmla="*/ 0 w 3594100"/>
                <a:gd name="connsiteY6" fmla="*/ 305864 h 1615968"/>
                <a:gd name="connsiteX0" fmla="*/ 0 w 3594100"/>
                <a:gd name="connsiteY0" fmla="*/ 305864 h 1615968"/>
                <a:gd name="connsiteX1" fmla="*/ 305864 w 3594100"/>
                <a:gd name="connsiteY1" fmla="*/ 0 h 1615968"/>
                <a:gd name="connsiteX2" fmla="*/ 3288236 w 3594100"/>
                <a:gd name="connsiteY2" fmla="*/ 0 h 1615968"/>
                <a:gd name="connsiteX3" fmla="*/ 3594100 w 3594100"/>
                <a:gd name="connsiteY3" fmla="*/ 305864 h 1615968"/>
                <a:gd name="connsiteX4" fmla="*/ 3587750 w 3594100"/>
                <a:gd name="connsiteY4" fmla="*/ 1397000 h 1615968"/>
                <a:gd name="connsiteX5" fmla="*/ 3594100 w 3594100"/>
                <a:gd name="connsiteY5" fmla="*/ 1529286 h 1615968"/>
                <a:gd name="connsiteX6" fmla="*/ 0 w 3594100"/>
                <a:gd name="connsiteY6" fmla="*/ 1529286 h 1615968"/>
                <a:gd name="connsiteX7" fmla="*/ 0 w 3594100"/>
                <a:gd name="connsiteY7" fmla="*/ 305864 h 1615968"/>
                <a:gd name="connsiteX0" fmla="*/ 6350 w 3600450"/>
                <a:gd name="connsiteY0" fmla="*/ 305864 h 1615968"/>
                <a:gd name="connsiteX1" fmla="*/ 312214 w 3600450"/>
                <a:gd name="connsiteY1" fmla="*/ 0 h 1615968"/>
                <a:gd name="connsiteX2" fmla="*/ 3294586 w 3600450"/>
                <a:gd name="connsiteY2" fmla="*/ 0 h 1615968"/>
                <a:gd name="connsiteX3" fmla="*/ 3600450 w 3600450"/>
                <a:gd name="connsiteY3" fmla="*/ 305864 h 1615968"/>
                <a:gd name="connsiteX4" fmla="*/ 3594100 w 3600450"/>
                <a:gd name="connsiteY4" fmla="*/ 1397000 h 1615968"/>
                <a:gd name="connsiteX5" fmla="*/ 3600450 w 3600450"/>
                <a:gd name="connsiteY5" fmla="*/ 1529286 h 1615968"/>
                <a:gd name="connsiteX6" fmla="*/ 6350 w 3600450"/>
                <a:gd name="connsiteY6" fmla="*/ 1529286 h 1615968"/>
                <a:gd name="connsiteX7" fmla="*/ 0 w 3600450"/>
                <a:gd name="connsiteY7" fmla="*/ 1384300 h 1615968"/>
                <a:gd name="connsiteX8" fmla="*/ 6350 w 3600450"/>
                <a:gd name="connsiteY8" fmla="*/ 305864 h 1615968"/>
                <a:gd name="connsiteX0" fmla="*/ 6350 w 3600450"/>
                <a:gd name="connsiteY0" fmla="*/ 305864 h 1536255"/>
                <a:gd name="connsiteX1" fmla="*/ 312214 w 3600450"/>
                <a:gd name="connsiteY1" fmla="*/ 0 h 1536255"/>
                <a:gd name="connsiteX2" fmla="*/ 3294586 w 3600450"/>
                <a:gd name="connsiteY2" fmla="*/ 0 h 1536255"/>
                <a:gd name="connsiteX3" fmla="*/ 3600450 w 3600450"/>
                <a:gd name="connsiteY3" fmla="*/ 305864 h 1536255"/>
                <a:gd name="connsiteX4" fmla="*/ 3594100 w 3600450"/>
                <a:gd name="connsiteY4" fmla="*/ 1397000 h 1536255"/>
                <a:gd name="connsiteX5" fmla="*/ 3600450 w 3600450"/>
                <a:gd name="connsiteY5" fmla="*/ 1529286 h 1536255"/>
                <a:gd name="connsiteX6" fmla="*/ 0 w 3600450"/>
                <a:gd name="connsiteY6" fmla="*/ 1384300 h 1536255"/>
                <a:gd name="connsiteX7" fmla="*/ 6350 w 3600450"/>
                <a:gd name="connsiteY7" fmla="*/ 305864 h 1536255"/>
                <a:gd name="connsiteX0" fmla="*/ 6350 w 3600450"/>
                <a:gd name="connsiteY0" fmla="*/ 305864 h 1397000"/>
                <a:gd name="connsiteX1" fmla="*/ 312214 w 3600450"/>
                <a:gd name="connsiteY1" fmla="*/ 0 h 1397000"/>
                <a:gd name="connsiteX2" fmla="*/ 3294586 w 3600450"/>
                <a:gd name="connsiteY2" fmla="*/ 0 h 1397000"/>
                <a:gd name="connsiteX3" fmla="*/ 3600450 w 3600450"/>
                <a:gd name="connsiteY3" fmla="*/ 305864 h 1397000"/>
                <a:gd name="connsiteX4" fmla="*/ 3594100 w 3600450"/>
                <a:gd name="connsiteY4" fmla="*/ 1397000 h 1397000"/>
                <a:gd name="connsiteX5" fmla="*/ 0 w 3600450"/>
                <a:gd name="connsiteY5" fmla="*/ 1384300 h 1397000"/>
                <a:gd name="connsiteX6" fmla="*/ 6350 w 3600450"/>
                <a:gd name="connsiteY6" fmla="*/ 305864 h 139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600450" h="1397000">
                  <a:moveTo>
                    <a:pt x="6350" y="305864"/>
                  </a:moveTo>
                  <a:cubicBezTo>
                    <a:pt x="6350" y="136940"/>
                    <a:pt x="143290" y="0"/>
                    <a:pt x="312214" y="0"/>
                  </a:cubicBezTo>
                  <a:lnTo>
                    <a:pt x="3294586" y="0"/>
                  </a:lnTo>
                  <a:cubicBezTo>
                    <a:pt x="3463510" y="0"/>
                    <a:pt x="3600450" y="136940"/>
                    <a:pt x="3600450" y="305864"/>
                  </a:cubicBezTo>
                  <a:cubicBezTo>
                    <a:pt x="3598333" y="669576"/>
                    <a:pt x="3596217" y="1033288"/>
                    <a:pt x="3594100" y="1397000"/>
                  </a:cubicBezTo>
                  <a:lnTo>
                    <a:pt x="0" y="1384300"/>
                  </a:lnTo>
                  <a:cubicBezTo>
                    <a:pt x="2117" y="1024821"/>
                    <a:pt x="4233" y="665343"/>
                    <a:pt x="6350" y="30586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5" name="Imagem 4"/>
            <p:cNvPicPr>
              <a:picLocks noChangeAspect="1"/>
            </p:cNvPicPr>
            <p:nvPr userDrawn="1">
              <p:custDataLst>
                <p:custData r:id="rId2"/>
              </p:custDataLst>
            </p:nvPr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76921" y="9160670"/>
              <a:ext cx="1100605" cy="877045"/>
            </a:xfrm>
            <a:prstGeom prst="rect">
              <a:avLst/>
            </a:prstGeom>
          </p:spPr>
        </p:pic>
        <p:pic>
          <p:nvPicPr>
            <p:cNvPr id="6" name="Imagem 5"/>
            <p:cNvPicPr>
              <a:picLocks noChangeAspect="1"/>
            </p:cNvPicPr>
            <p:nvPr userDrawn="1">
              <p:custDataLst>
                <p:custData r:id="rId3"/>
              </p:custDataLst>
            </p:nvPr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69906" y="9286597"/>
              <a:ext cx="1421719" cy="60284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41350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3BC932F-5406-798C-C47C-2769AAE8A39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62E3F87-821B-C4DA-BD9E-4E7BE25FE66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CA5FCF5-B258-5432-59C4-00860EBB761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084CF73-8747-4E63-B964-F5F2F03909D5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9952295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5079A9-1459-415E-A895-E5A104E14C74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665709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915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9" r:id="rId8"/>
    <p:sldLayoutId id="2147483670" r:id="rId9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customXml" Target="../../customXml/item16.xml"/><Relationship Id="rId1" Type="http://schemas.openxmlformats.org/officeDocument/2006/relationships/customXml" Target="../../customXml/item2.xml"/><Relationship Id="rId4" Type="http://schemas.openxmlformats.org/officeDocument/2006/relationships/image" Target="../media/image18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Relationship Id="rId5" Type="http://schemas.microsoft.com/office/2007/relationships/hdphoto" Target="../media/hdphoto2.wdp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0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3.xml"/><Relationship Id="rId1" Type="http://schemas.openxmlformats.org/officeDocument/2006/relationships/customXml" Target="../../customXml/item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tiff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tif"/><Relationship Id="rId2" Type="http://schemas.openxmlformats.org/officeDocument/2006/relationships/image" Target="../media/image53.tiff"/><Relationship Id="rId1" Type="http://schemas.openxmlformats.org/officeDocument/2006/relationships/slideLayout" Target="../slideLayouts/slideLayout9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4.xml"/><Relationship Id="rId1" Type="http://schemas.openxmlformats.org/officeDocument/2006/relationships/customXml" Target="../../customXml/item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4.xml"/><Relationship Id="rId1" Type="http://schemas.openxmlformats.org/officeDocument/2006/relationships/customXml" Target="../../customXml/item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wmf"/><Relationship Id="rId2" Type="http://schemas.openxmlformats.org/officeDocument/2006/relationships/image" Target="../media/image25.wmf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760717" y="3867110"/>
            <a:ext cx="15020807" cy="1551034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4000" dirty="0"/>
              <a:t>Primary and secondary sclerosing cholangitis (including post-COVID presentations) and the recent new histological staging system</a:t>
            </a:r>
            <a:endParaRPr lang="pt-BR" sz="4000" dirty="0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dirty="0"/>
              <a:t>Irene Esposito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pt-BR" sz="3600" dirty="0"/>
              <a:t>Institute of Pathology – University Hospital of Dusseldorf - Germany</a:t>
            </a:r>
          </a:p>
        </p:txBody>
      </p:sp>
      <p:pic>
        <p:nvPicPr>
          <p:cNvPr id="5" name="Imagem 4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508" y="3417932"/>
            <a:ext cx="3521392" cy="325729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>
            <p:custDataLst>
              <p:custData r:id="rId2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1012508" y="6689115"/>
            <a:ext cx="3521392" cy="325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9665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CC4FE36-AABB-8C46-6546-BB2C3026994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PSC: Pathogenesis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346BE25-5310-E149-6B34-03AEC9912C4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1341" y="2508316"/>
            <a:ext cx="16725900" cy="3057597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dirty="0"/>
              <a:t>Genetic (e.g. HLA) and environmental </a:t>
            </a:r>
            <a:r>
              <a:rPr lang="de-DE" dirty="0" err="1"/>
              <a:t>factors</a:t>
            </a:r>
            <a:r>
              <a:rPr lang="de-DE" dirty="0"/>
              <a:t> (not </a:t>
            </a:r>
            <a:r>
              <a:rPr lang="de-DE" dirty="0" err="1"/>
              <a:t>identified</a:t>
            </a:r>
            <a:r>
              <a:rPr lang="de-DE" dirty="0"/>
              <a:t>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dirty="0"/>
              <a:t>Microbiome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dirty="0"/>
              <a:t>Gut </a:t>
            </a:r>
            <a:r>
              <a:rPr lang="de-DE" dirty="0" err="1"/>
              <a:t>lymphocyte</a:t>
            </a:r>
            <a:r>
              <a:rPr lang="de-DE" dirty="0"/>
              <a:t> </a:t>
            </a:r>
            <a:r>
              <a:rPr lang="de-DE" dirty="0" err="1"/>
              <a:t>homing</a:t>
            </a:r>
            <a:r>
              <a:rPr lang="de-DE" dirty="0"/>
              <a:t> </a:t>
            </a:r>
            <a:r>
              <a:rPr lang="de-DE" dirty="0" err="1"/>
              <a:t>hypothesis</a:t>
            </a:r>
            <a:r>
              <a:rPr lang="de-DE" dirty="0"/>
              <a:t>: intestinal T-</a:t>
            </a:r>
            <a:r>
              <a:rPr lang="de-DE" dirty="0" err="1"/>
              <a:t>cells</a:t>
            </a:r>
            <a:r>
              <a:rPr lang="de-DE" dirty="0"/>
              <a:t> </a:t>
            </a:r>
            <a:r>
              <a:rPr lang="de-DE" dirty="0" err="1"/>
              <a:t>are</a:t>
            </a:r>
            <a:r>
              <a:rPr lang="de-DE" dirty="0"/>
              <a:t> </a:t>
            </a:r>
            <a:r>
              <a:rPr lang="de-DE" dirty="0" err="1"/>
              <a:t>recruited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liver</a:t>
            </a:r>
            <a:r>
              <a:rPr lang="de-DE" dirty="0"/>
              <a:t> due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expression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specific</a:t>
            </a:r>
            <a:r>
              <a:rPr lang="de-DE" dirty="0"/>
              <a:t> </a:t>
            </a:r>
            <a:r>
              <a:rPr lang="de-DE" dirty="0" err="1"/>
              <a:t>adhesion</a:t>
            </a:r>
            <a:r>
              <a:rPr lang="de-DE" dirty="0"/>
              <a:t> </a:t>
            </a:r>
            <a:r>
              <a:rPr lang="de-DE" dirty="0" err="1"/>
              <a:t>molecules</a:t>
            </a:r>
            <a:endParaRPr lang="de-DE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7F03870D-003F-A275-86E4-436BA92F15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68480" y="5356351"/>
            <a:ext cx="3511622" cy="3511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0825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6D41BA5-2053-3922-EA6A-0FE0540CA8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731995"/>
            <a:ext cx="12572778" cy="1216131"/>
          </a:xfrm>
        </p:spPr>
        <p:txBody>
          <a:bodyPr/>
          <a:lstStyle/>
          <a:p>
            <a:r>
              <a:rPr lang="de-DE" dirty="0"/>
              <a:t>PSC: </a:t>
            </a:r>
            <a:r>
              <a:rPr lang="de-DE" dirty="0" err="1"/>
              <a:t>Pathology</a:t>
            </a:r>
            <a:r>
              <a:rPr lang="de-DE" dirty="0"/>
              <a:t> – General </a:t>
            </a:r>
            <a:r>
              <a:rPr lang="de-DE" dirty="0" err="1"/>
              <a:t>aspects</a:t>
            </a:r>
            <a:endParaRPr lang="de-DE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2447ECBE-1727-3E21-7D8B-0229FC4F155F}"/>
              </a:ext>
            </a:extLst>
          </p:cNvPr>
          <p:cNvSpPr txBox="1"/>
          <p:nvPr/>
        </p:nvSpPr>
        <p:spPr>
          <a:xfrm>
            <a:off x="575186" y="3366052"/>
            <a:ext cx="15799069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de-DE" sz="3600" dirty="0"/>
              <a:t>PSC </a:t>
            </a:r>
            <a:r>
              <a:rPr lang="de-DE" sz="3600" dirty="0" err="1"/>
              <a:t>is</a:t>
            </a:r>
            <a:r>
              <a:rPr lang="de-DE" sz="3600" dirty="0"/>
              <a:t> a </a:t>
            </a:r>
            <a:r>
              <a:rPr lang="de-DE" sz="3600" dirty="0" err="1"/>
              <a:t>disease</a:t>
            </a:r>
            <a:r>
              <a:rPr lang="de-DE" sz="3600" dirty="0"/>
              <a:t> </a:t>
            </a:r>
            <a:r>
              <a:rPr lang="de-DE" sz="3600" dirty="0" err="1"/>
              <a:t>of</a:t>
            </a:r>
            <a:r>
              <a:rPr lang="de-DE" sz="3600" dirty="0"/>
              <a:t> </a:t>
            </a:r>
            <a:r>
              <a:rPr lang="de-DE" sz="3600" dirty="0" err="1"/>
              <a:t>the</a:t>
            </a:r>
            <a:r>
              <a:rPr lang="de-DE" sz="3600" dirty="0"/>
              <a:t> extra- and </a:t>
            </a:r>
            <a:r>
              <a:rPr lang="de-DE" sz="3600" dirty="0" err="1"/>
              <a:t>intrahepatic</a:t>
            </a:r>
            <a:r>
              <a:rPr lang="de-DE" sz="3600" dirty="0"/>
              <a:t> </a:t>
            </a:r>
            <a:r>
              <a:rPr lang="de-DE" sz="3600" dirty="0" err="1"/>
              <a:t>bile</a:t>
            </a:r>
            <a:r>
              <a:rPr lang="de-DE" sz="3600" dirty="0"/>
              <a:t> </a:t>
            </a:r>
            <a:r>
              <a:rPr lang="de-DE" sz="3600" dirty="0" err="1"/>
              <a:t>ducts</a:t>
            </a:r>
            <a:r>
              <a:rPr lang="de-DE" sz="3600" dirty="0"/>
              <a:t> </a:t>
            </a:r>
            <a:r>
              <a:rPr lang="de-DE" sz="3600" dirty="0" err="1"/>
              <a:t>of</a:t>
            </a:r>
            <a:r>
              <a:rPr lang="de-DE" sz="3600" dirty="0"/>
              <a:t> all </a:t>
            </a:r>
            <a:r>
              <a:rPr lang="de-DE" sz="3600" dirty="0" err="1"/>
              <a:t>sizes</a:t>
            </a:r>
            <a:endParaRPr lang="de-DE" sz="36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de-DE" sz="3600" dirty="0"/>
              <a:t>Liver </a:t>
            </a:r>
            <a:r>
              <a:rPr lang="de-DE" sz="3600" dirty="0" err="1"/>
              <a:t>biopsy</a:t>
            </a:r>
            <a:r>
              <a:rPr lang="de-DE" sz="3600" dirty="0"/>
              <a:t> </a:t>
            </a:r>
            <a:r>
              <a:rPr lang="de-DE" sz="3600" dirty="0" err="1"/>
              <a:t>can</a:t>
            </a:r>
            <a:r>
              <a:rPr lang="de-DE" sz="3600" dirty="0"/>
              <a:t> </a:t>
            </a:r>
            <a:r>
              <a:rPr lang="de-DE" sz="3600" dirty="0" err="1"/>
              <a:t>be</a:t>
            </a:r>
            <a:r>
              <a:rPr lang="de-DE" sz="3600" dirty="0"/>
              <a:t> </a:t>
            </a:r>
            <a:r>
              <a:rPr lang="de-DE" sz="3600" dirty="0" err="1"/>
              <a:t>completely</a:t>
            </a:r>
            <a:r>
              <a:rPr lang="de-DE" sz="3600" dirty="0"/>
              <a:t> normal </a:t>
            </a:r>
            <a:r>
              <a:rPr lang="de-DE" sz="3600" dirty="0" err="1"/>
              <a:t>or</a:t>
            </a:r>
            <a:r>
              <a:rPr lang="de-DE" sz="3600" dirty="0"/>
              <a:t> just </a:t>
            </a:r>
            <a:r>
              <a:rPr lang="de-DE" sz="3600" dirty="0" err="1"/>
              <a:t>show</a:t>
            </a:r>
            <a:r>
              <a:rPr lang="de-DE" sz="3600" dirty="0"/>
              <a:t> </a:t>
            </a:r>
            <a:r>
              <a:rPr lang="de-DE" sz="3600" dirty="0" err="1"/>
              <a:t>secondary</a:t>
            </a:r>
            <a:r>
              <a:rPr lang="de-DE" sz="3600" dirty="0"/>
              <a:t> </a:t>
            </a:r>
            <a:r>
              <a:rPr lang="de-DE" sz="3600" dirty="0" err="1"/>
              <a:t>changes</a:t>
            </a:r>
            <a:r>
              <a:rPr lang="de-DE" sz="3600" dirty="0"/>
              <a:t> due </a:t>
            </a:r>
            <a:r>
              <a:rPr lang="de-DE" sz="3600" dirty="0" err="1"/>
              <a:t>to</a:t>
            </a:r>
            <a:r>
              <a:rPr lang="de-DE" sz="3600" dirty="0"/>
              <a:t> </a:t>
            </a:r>
          </a:p>
          <a:p>
            <a:r>
              <a:rPr lang="de-DE" sz="3600" dirty="0"/>
              <a:t>      large </a:t>
            </a:r>
            <a:r>
              <a:rPr lang="de-DE" sz="3600" dirty="0" err="1"/>
              <a:t>duct</a:t>
            </a:r>
            <a:r>
              <a:rPr lang="de-DE" sz="3600" dirty="0"/>
              <a:t> </a:t>
            </a:r>
            <a:r>
              <a:rPr lang="de-DE" sz="3600" dirty="0" err="1"/>
              <a:t>obstruction</a:t>
            </a:r>
            <a:endParaRPr lang="de-DE" sz="36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de-DE" sz="3600" dirty="0"/>
              <a:t>The </a:t>
            </a:r>
            <a:r>
              <a:rPr lang="de-DE" sz="3600" dirty="0" err="1"/>
              <a:t>changes</a:t>
            </a:r>
            <a:r>
              <a:rPr lang="de-DE" sz="3600" dirty="0"/>
              <a:t> (</a:t>
            </a:r>
            <a:r>
              <a:rPr lang="de-DE" sz="3600" dirty="0" err="1"/>
              <a:t>including</a:t>
            </a:r>
            <a:r>
              <a:rPr lang="de-DE" sz="3600" dirty="0"/>
              <a:t> </a:t>
            </a:r>
            <a:r>
              <a:rPr lang="de-DE" sz="3600" dirty="0" err="1"/>
              <a:t>the</a:t>
            </a:r>
            <a:r>
              <a:rPr lang="de-DE" sz="3600" dirty="0"/>
              <a:t> </a:t>
            </a:r>
            <a:r>
              <a:rPr lang="de-DE" sz="3600" dirty="0" err="1"/>
              <a:t>pattern</a:t>
            </a:r>
            <a:r>
              <a:rPr lang="de-DE" sz="3600" dirty="0"/>
              <a:t> </a:t>
            </a:r>
            <a:r>
              <a:rPr lang="de-DE" sz="3600" dirty="0" err="1"/>
              <a:t>of</a:t>
            </a:r>
            <a:r>
              <a:rPr lang="de-DE" sz="3600" dirty="0"/>
              <a:t> </a:t>
            </a:r>
            <a:r>
              <a:rPr lang="de-DE" sz="3600" dirty="0" err="1"/>
              <a:t>cirrhosis</a:t>
            </a:r>
            <a:r>
              <a:rPr lang="de-DE" sz="3600" dirty="0"/>
              <a:t>) </a:t>
            </a:r>
            <a:r>
              <a:rPr lang="de-DE" sz="3600" dirty="0" err="1"/>
              <a:t>are</a:t>
            </a:r>
            <a:r>
              <a:rPr lang="de-DE" sz="3600" dirty="0"/>
              <a:t> </a:t>
            </a:r>
            <a:r>
              <a:rPr lang="de-DE" sz="3600" dirty="0" err="1"/>
              <a:t>unevenly</a:t>
            </a:r>
            <a:r>
              <a:rPr lang="de-DE" sz="3600" dirty="0"/>
              <a:t> </a:t>
            </a:r>
            <a:r>
              <a:rPr lang="de-DE" sz="3600" dirty="0" err="1"/>
              <a:t>distributed</a:t>
            </a:r>
            <a:r>
              <a:rPr lang="de-DE" sz="3600" dirty="0"/>
              <a:t>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de-DE" sz="3600" dirty="0"/>
              <a:t>Small-</a:t>
            </a:r>
            <a:r>
              <a:rPr lang="de-DE" sz="3600" dirty="0" err="1"/>
              <a:t>duct</a:t>
            </a:r>
            <a:r>
              <a:rPr lang="de-DE" sz="3600" dirty="0"/>
              <a:t> PSC: rare (max. 5% </a:t>
            </a:r>
            <a:r>
              <a:rPr lang="de-DE" sz="3600" dirty="0" err="1"/>
              <a:t>of</a:t>
            </a:r>
            <a:r>
              <a:rPr lang="de-DE" sz="3600" dirty="0"/>
              <a:t> </a:t>
            </a:r>
            <a:r>
              <a:rPr lang="de-DE" sz="3600" dirty="0" err="1"/>
              <a:t>the</a:t>
            </a:r>
            <a:r>
              <a:rPr lang="de-DE" sz="3600" dirty="0"/>
              <a:t> </a:t>
            </a:r>
            <a:r>
              <a:rPr lang="de-DE" sz="3600" dirty="0" err="1"/>
              <a:t>pat</a:t>
            </a:r>
            <a:r>
              <a:rPr lang="de-DE" sz="3600" dirty="0"/>
              <a:t>.) variant, </a:t>
            </a:r>
            <a:r>
              <a:rPr lang="de-DE" sz="3600" dirty="0" err="1"/>
              <a:t>no</a:t>
            </a:r>
            <a:r>
              <a:rPr lang="de-DE" sz="3600" dirty="0"/>
              <a:t> </a:t>
            </a:r>
            <a:r>
              <a:rPr lang="de-DE" sz="3600" dirty="0" err="1"/>
              <a:t>cholangiographic</a:t>
            </a:r>
            <a:r>
              <a:rPr lang="de-DE" sz="3600" dirty="0"/>
              <a:t> </a:t>
            </a:r>
            <a:r>
              <a:rPr lang="de-DE" sz="3600" dirty="0" err="1"/>
              <a:t>changes</a:t>
            </a:r>
            <a:r>
              <a:rPr lang="de-DE" sz="3600" dirty="0"/>
              <a:t>, </a:t>
            </a:r>
          </a:p>
          <a:p>
            <a:r>
              <a:rPr lang="de-DE" sz="3600" dirty="0"/>
              <a:t>      </a:t>
            </a:r>
            <a:r>
              <a:rPr lang="de-DE" sz="3600" dirty="0" err="1"/>
              <a:t>better</a:t>
            </a:r>
            <a:r>
              <a:rPr lang="de-DE" sz="3600" dirty="0"/>
              <a:t> </a:t>
            </a:r>
            <a:r>
              <a:rPr lang="de-DE" sz="3600" dirty="0" err="1"/>
              <a:t>prognosis</a:t>
            </a:r>
            <a:r>
              <a:rPr lang="de-DE" sz="3600" dirty="0"/>
              <a:t>, but </a:t>
            </a:r>
            <a:r>
              <a:rPr lang="de-DE" sz="3600" dirty="0" err="1"/>
              <a:t>it</a:t>
            </a:r>
            <a:r>
              <a:rPr lang="de-DE" sz="3600" dirty="0"/>
              <a:t> </a:t>
            </a:r>
            <a:r>
              <a:rPr lang="de-DE" sz="3600" dirty="0" err="1"/>
              <a:t>may</a:t>
            </a:r>
            <a:r>
              <a:rPr lang="de-DE" sz="3600" dirty="0"/>
              <a:t> </a:t>
            </a:r>
            <a:r>
              <a:rPr lang="de-DE" sz="3600" dirty="0" err="1"/>
              <a:t>evolve</a:t>
            </a:r>
            <a:r>
              <a:rPr lang="de-DE" sz="3600" dirty="0"/>
              <a:t> </a:t>
            </a:r>
            <a:r>
              <a:rPr lang="de-DE" sz="3600" dirty="0" err="1"/>
              <a:t>into</a:t>
            </a:r>
            <a:r>
              <a:rPr lang="de-DE" sz="3600" dirty="0"/>
              <a:t> large-</a:t>
            </a:r>
            <a:r>
              <a:rPr lang="de-DE" sz="3600" dirty="0" err="1"/>
              <a:t>duct</a:t>
            </a:r>
            <a:r>
              <a:rPr lang="de-DE" sz="3600" dirty="0"/>
              <a:t> PSC</a:t>
            </a:r>
          </a:p>
        </p:txBody>
      </p:sp>
    </p:spTree>
    <p:extLst>
      <p:ext uri="{BB962C8B-B14F-4D97-AF65-F5344CB8AC3E}">
        <p14:creationId xmlns:p14="http://schemas.microsoft.com/office/powerpoint/2010/main" val="492333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6D41BA5-2053-3922-EA6A-0FE0540CA8D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PSC: </a:t>
            </a:r>
            <a:r>
              <a:rPr lang="de-DE" dirty="0" err="1"/>
              <a:t>Pathology</a:t>
            </a:r>
            <a:endParaRPr lang="de-DE" dirty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C99B8511-B144-A215-6FB3-807A2F400534}"/>
              </a:ext>
            </a:extLst>
          </p:cNvPr>
          <p:cNvSpPr txBox="1"/>
          <p:nvPr/>
        </p:nvSpPr>
        <p:spPr>
          <a:xfrm>
            <a:off x="694455" y="2729948"/>
            <a:ext cx="16475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dirty="0"/>
              <a:t>Moderate </a:t>
            </a:r>
            <a:r>
              <a:rPr lang="de-DE" sz="2800" dirty="0" err="1"/>
              <a:t>periductal</a:t>
            </a:r>
            <a:r>
              <a:rPr lang="de-DE" sz="2800" dirty="0"/>
              <a:t> </a:t>
            </a:r>
            <a:r>
              <a:rPr lang="de-DE" sz="2800" dirty="0" err="1"/>
              <a:t>inflammation</a:t>
            </a:r>
            <a:r>
              <a:rPr lang="de-DE" sz="2800" dirty="0"/>
              <a:t>, </a:t>
            </a:r>
            <a:r>
              <a:rPr lang="de-DE" sz="2800" dirty="0" err="1"/>
              <a:t>oedema</a:t>
            </a:r>
            <a:r>
              <a:rPr lang="de-DE" sz="2800" dirty="0"/>
              <a:t> and </a:t>
            </a:r>
            <a:r>
              <a:rPr lang="de-DE" sz="2800" dirty="0" err="1"/>
              <a:t>obliterative</a:t>
            </a:r>
            <a:r>
              <a:rPr lang="de-DE" sz="2800" dirty="0"/>
              <a:t> </a:t>
            </a:r>
            <a:r>
              <a:rPr lang="de-DE" sz="2800" dirty="0" err="1"/>
              <a:t>concentric</a:t>
            </a:r>
            <a:r>
              <a:rPr lang="de-DE" sz="2800" dirty="0"/>
              <a:t> </a:t>
            </a:r>
            <a:r>
              <a:rPr lang="de-DE" sz="2800" dirty="0" err="1"/>
              <a:t>periductal</a:t>
            </a:r>
            <a:r>
              <a:rPr lang="de-DE" sz="2800" dirty="0"/>
              <a:t> </a:t>
            </a:r>
            <a:r>
              <a:rPr lang="de-DE" sz="2800" dirty="0" err="1"/>
              <a:t>fibrosis</a:t>
            </a:r>
            <a:r>
              <a:rPr lang="de-DE" sz="2800" dirty="0"/>
              <a:t> („</a:t>
            </a:r>
            <a:r>
              <a:rPr lang="de-DE" sz="2800" dirty="0" err="1"/>
              <a:t>onion</a:t>
            </a:r>
            <a:r>
              <a:rPr lang="de-DE" sz="2800" dirty="0"/>
              <a:t> </a:t>
            </a:r>
            <a:r>
              <a:rPr lang="de-DE" sz="2800" dirty="0" err="1"/>
              <a:t>skin</a:t>
            </a:r>
            <a:r>
              <a:rPr lang="de-DE" sz="2800" dirty="0"/>
              <a:t>“ </a:t>
            </a:r>
            <a:r>
              <a:rPr lang="de-DE" sz="2800" dirty="0" err="1"/>
              <a:t>fibrosis</a:t>
            </a:r>
            <a:r>
              <a:rPr lang="de-DE" sz="2800" dirty="0"/>
              <a:t>)</a:t>
            </a:r>
          </a:p>
        </p:txBody>
      </p:sp>
      <p:pic>
        <p:nvPicPr>
          <p:cNvPr id="46082" name="Picture 2" descr="Fall 11 - 2">
            <a:extLst>
              <a:ext uri="{FF2B5EF4-FFF2-40B4-BE49-F238E27FC236}">
                <a16:creationId xmlns:a16="http://schemas.microsoft.com/office/drawing/2014/main" id="{FD99AAB1-FECB-A8E1-6314-AEBDCAF13F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742" y="3917674"/>
            <a:ext cx="6400800" cy="420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4" name="Picture 4" descr="Fall 11 - 3">
            <a:extLst>
              <a:ext uri="{FF2B5EF4-FFF2-40B4-BE49-F238E27FC236}">
                <a16:creationId xmlns:a16="http://schemas.microsoft.com/office/drawing/2014/main" id="{E63D7E2A-1238-F6C3-EFDC-BCEC8530DF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7566" y="3917674"/>
            <a:ext cx="6629400" cy="422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63297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FD578E4-F2FB-51BA-29CE-4CF8ED4ECBD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PSC: </a:t>
            </a:r>
            <a:r>
              <a:rPr lang="de-DE" dirty="0" err="1"/>
              <a:t>Pathology</a:t>
            </a:r>
            <a:endParaRPr lang="de-DE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2FCA3CF9-E35C-D7B3-9415-41F66842C1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166" y="3184212"/>
            <a:ext cx="7396752" cy="5483554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ED24298A-9722-6E71-42E8-FC21FBB4FBF6}"/>
              </a:ext>
            </a:extLst>
          </p:cNvPr>
          <p:cNvSpPr txBox="1"/>
          <p:nvPr/>
        </p:nvSpPr>
        <p:spPr>
          <a:xfrm>
            <a:off x="580120" y="2071274"/>
            <a:ext cx="726679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dirty="0" err="1"/>
              <a:t>Triangular</a:t>
            </a:r>
            <a:r>
              <a:rPr lang="de-DE" sz="2800" dirty="0"/>
              <a:t> </a:t>
            </a:r>
            <a:r>
              <a:rPr lang="de-DE" sz="2800" dirty="0" err="1"/>
              <a:t>configuration</a:t>
            </a:r>
            <a:r>
              <a:rPr lang="de-DE" sz="2800" dirty="0"/>
              <a:t> </a:t>
            </a:r>
            <a:r>
              <a:rPr lang="de-DE" sz="2800" dirty="0" err="1"/>
              <a:t>of</a:t>
            </a:r>
            <a:r>
              <a:rPr lang="de-DE" sz="2800" dirty="0"/>
              <a:t> </a:t>
            </a:r>
            <a:r>
              <a:rPr lang="de-DE" sz="2800" dirty="0" err="1"/>
              <a:t>portal</a:t>
            </a:r>
            <a:r>
              <a:rPr lang="de-DE" sz="2800" dirty="0"/>
              <a:t> tracts </a:t>
            </a:r>
            <a:r>
              <a:rPr lang="de-DE" sz="2800" dirty="0" err="1"/>
              <a:t>with</a:t>
            </a:r>
            <a:r>
              <a:rPr lang="de-DE" sz="2800" dirty="0"/>
              <a:t> </a:t>
            </a:r>
          </a:p>
          <a:p>
            <a:r>
              <a:rPr lang="de-DE" sz="2800" dirty="0" err="1"/>
              <a:t>ductular</a:t>
            </a:r>
            <a:r>
              <a:rPr lang="de-DE" sz="2800" dirty="0"/>
              <a:t> </a:t>
            </a:r>
            <a:r>
              <a:rPr lang="de-DE" sz="2800" dirty="0" err="1"/>
              <a:t>reaction</a:t>
            </a:r>
            <a:r>
              <a:rPr lang="de-DE" sz="2800" dirty="0"/>
              <a:t> and mild </a:t>
            </a:r>
            <a:r>
              <a:rPr lang="de-DE" sz="2800" dirty="0" err="1"/>
              <a:t>inflammation</a:t>
            </a:r>
            <a:r>
              <a:rPr lang="de-DE" sz="2800" dirty="0"/>
              <a:t>/</a:t>
            </a:r>
            <a:r>
              <a:rPr lang="de-DE" sz="2800" dirty="0" err="1"/>
              <a:t>fibrosis</a:t>
            </a:r>
            <a:endParaRPr lang="de-DE" sz="2800" dirty="0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B22F7B2E-E573-FD6A-CA89-0BCB093F21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51631" y="3265328"/>
            <a:ext cx="7179060" cy="5321322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F7EA43DD-6A6B-D87A-CD7B-24230CFBD959}"/>
              </a:ext>
            </a:extLst>
          </p:cNvPr>
          <p:cNvSpPr txBox="1"/>
          <p:nvPr/>
        </p:nvSpPr>
        <p:spPr>
          <a:xfrm>
            <a:off x="8516316" y="2200650"/>
            <a:ext cx="73143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dirty="0" err="1"/>
              <a:t>Irregular</a:t>
            </a:r>
            <a:r>
              <a:rPr lang="de-DE" sz="2800" dirty="0"/>
              <a:t> </a:t>
            </a:r>
            <a:r>
              <a:rPr lang="de-DE" sz="2800" dirty="0" err="1"/>
              <a:t>thickening</a:t>
            </a:r>
            <a:r>
              <a:rPr lang="de-DE" sz="2800" dirty="0"/>
              <a:t> </a:t>
            </a:r>
            <a:r>
              <a:rPr lang="de-DE" sz="2800" dirty="0" err="1"/>
              <a:t>of</a:t>
            </a:r>
            <a:r>
              <a:rPr lang="de-DE" sz="2800" dirty="0"/>
              <a:t> </a:t>
            </a:r>
            <a:r>
              <a:rPr lang="de-DE" sz="2800" dirty="0" err="1"/>
              <a:t>the</a:t>
            </a:r>
            <a:r>
              <a:rPr lang="de-DE" sz="2800" dirty="0"/>
              <a:t> basal </a:t>
            </a:r>
            <a:r>
              <a:rPr lang="de-DE" sz="2800" dirty="0" err="1"/>
              <a:t>membrane</a:t>
            </a:r>
            <a:r>
              <a:rPr lang="de-DE" sz="2800" dirty="0"/>
              <a:t> (PAS)</a:t>
            </a:r>
          </a:p>
        </p:txBody>
      </p:sp>
    </p:spTree>
    <p:extLst>
      <p:ext uri="{BB962C8B-B14F-4D97-AF65-F5344CB8AC3E}">
        <p14:creationId xmlns:p14="http://schemas.microsoft.com/office/powerpoint/2010/main" val="3725746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6D41BA5-2053-3922-EA6A-0FE0540CA8D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PSC: </a:t>
            </a:r>
            <a:r>
              <a:rPr lang="de-DE" dirty="0" err="1"/>
              <a:t>Pathology</a:t>
            </a:r>
            <a:endParaRPr lang="de-DE" dirty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C99B8511-B144-A215-6FB3-807A2F400534}"/>
              </a:ext>
            </a:extLst>
          </p:cNvPr>
          <p:cNvSpPr txBox="1"/>
          <p:nvPr/>
        </p:nvSpPr>
        <p:spPr>
          <a:xfrm>
            <a:off x="575186" y="2368839"/>
            <a:ext cx="151260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dirty="0"/>
              <a:t>In </a:t>
            </a:r>
            <a:r>
              <a:rPr lang="de-DE" sz="2800" dirty="0" err="1"/>
              <a:t>later</a:t>
            </a:r>
            <a:r>
              <a:rPr lang="de-DE" sz="2800" dirty="0"/>
              <a:t> </a:t>
            </a:r>
            <a:r>
              <a:rPr lang="de-DE" sz="2800" dirty="0" err="1"/>
              <a:t>stages</a:t>
            </a:r>
            <a:r>
              <a:rPr lang="de-DE" sz="2800" dirty="0"/>
              <a:t>: </a:t>
            </a:r>
            <a:r>
              <a:rPr lang="de-DE" sz="2800" dirty="0" err="1"/>
              <a:t>fibrous</a:t>
            </a:r>
            <a:r>
              <a:rPr lang="de-DE" sz="2800" dirty="0"/>
              <a:t> </a:t>
            </a:r>
            <a:r>
              <a:rPr lang="de-DE" sz="2800" dirty="0" err="1"/>
              <a:t>scarring</a:t>
            </a:r>
            <a:r>
              <a:rPr lang="de-DE" sz="2800" dirty="0"/>
              <a:t> (</a:t>
            </a:r>
            <a:r>
              <a:rPr lang="de-DE" sz="2800" dirty="0" err="1"/>
              <a:t>bile</a:t>
            </a:r>
            <a:r>
              <a:rPr lang="de-DE" sz="2800" dirty="0"/>
              <a:t> </a:t>
            </a:r>
            <a:r>
              <a:rPr lang="de-DE" sz="2800" dirty="0" err="1"/>
              <a:t>duct</a:t>
            </a:r>
            <a:r>
              <a:rPr lang="de-DE" sz="2800" dirty="0"/>
              <a:t> </a:t>
            </a:r>
            <a:r>
              <a:rPr lang="de-DE" sz="2800" dirty="0" err="1"/>
              <a:t>scars</a:t>
            </a:r>
            <a:r>
              <a:rPr lang="de-DE" sz="2800" dirty="0"/>
              <a:t>) </a:t>
            </a:r>
            <a:r>
              <a:rPr lang="de-DE" sz="2800" dirty="0" err="1"/>
              <a:t>with</a:t>
            </a:r>
            <a:r>
              <a:rPr lang="de-DE" sz="2800" dirty="0"/>
              <a:t> </a:t>
            </a:r>
            <a:r>
              <a:rPr lang="de-DE" sz="2800" dirty="0" err="1"/>
              <a:t>reduction</a:t>
            </a:r>
            <a:r>
              <a:rPr lang="de-DE" sz="2800" dirty="0"/>
              <a:t> in </a:t>
            </a:r>
            <a:r>
              <a:rPr lang="de-DE" sz="2800" dirty="0" err="1"/>
              <a:t>the</a:t>
            </a:r>
            <a:r>
              <a:rPr lang="de-DE" sz="2800" dirty="0"/>
              <a:t> </a:t>
            </a:r>
            <a:r>
              <a:rPr lang="de-DE" sz="2800" dirty="0" err="1"/>
              <a:t>number</a:t>
            </a:r>
            <a:r>
              <a:rPr lang="de-DE" sz="2800" dirty="0"/>
              <a:t> </a:t>
            </a:r>
            <a:r>
              <a:rPr lang="de-DE" sz="2800" dirty="0" err="1"/>
              <a:t>of</a:t>
            </a:r>
            <a:r>
              <a:rPr lang="de-DE" sz="2800" dirty="0"/>
              <a:t> </a:t>
            </a:r>
            <a:r>
              <a:rPr lang="de-DE" sz="2800" dirty="0" err="1"/>
              <a:t>interlobular</a:t>
            </a:r>
            <a:r>
              <a:rPr lang="de-DE" sz="2800" dirty="0"/>
              <a:t> </a:t>
            </a:r>
            <a:r>
              <a:rPr lang="de-DE" sz="2800" dirty="0" err="1"/>
              <a:t>bile</a:t>
            </a:r>
            <a:r>
              <a:rPr lang="de-DE" sz="2800" dirty="0"/>
              <a:t> </a:t>
            </a:r>
            <a:r>
              <a:rPr lang="de-DE" sz="2800" dirty="0" err="1"/>
              <a:t>ducts</a:t>
            </a:r>
            <a:r>
              <a:rPr lang="de-DE" sz="2800" dirty="0"/>
              <a:t> 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80217446-97DF-7060-C54B-D0892AA7BF4F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contrast="20000"/>
          </a:blip>
          <a:stretch>
            <a:fillRect/>
          </a:stretch>
        </p:blipFill>
        <p:spPr>
          <a:xfrm>
            <a:off x="787791" y="3520590"/>
            <a:ext cx="8173534" cy="5460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4243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1BE3FA7-0D70-4431-814F-D8C40576EA9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2286" y="0"/>
            <a:ext cx="18283428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B8212D70-BE69-C4B3-F982-DCC8F2F74B4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314" r="11442" b="-1"/>
          <a:stretch/>
        </p:blipFill>
        <p:spPr>
          <a:xfrm>
            <a:off x="482596" y="835783"/>
            <a:ext cx="8503026" cy="8615427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DE674724-05F7-85DF-0837-F95313B92F3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518" r="32905" b="1"/>
          <a:stretch/>
        </p:blipFill>
        <p:spPr>
          <a:xfrm>
            <a:off x="9293062" y="835783"/>
            <a:ext cx="8512340" cy="8615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4393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>
            <a:extLst>
              <a:ext uri="{FF2B5EF4-FFF2-40B4-BE49-F238E27FC236}">
                <a16:creationId xmlns:a16="http://schemas.microsoft.com/office/drawing/2014/main" id="{2A233E0D-B5D1-2C3A-B900-23B208CDF647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de-DE" altLang="de-DE" b="1" dirty="0" err="1"/>
              <a:t>Staging</a:t>
            </a:r>
            <a:r>
              <a:rPr lang="de-DE" altLang="de-DE" b="1" dirty="0"/>
              <a:t> </a:t>
            </a:r>
            <a:r>
              <a:rPr lang="de-DE" altLang="de-DE" b="1" dirty="0" err="1"/>
              <a:t>of</a:t>
            </a:r>
            <a:r>
              <a:rPr lang="de-DE" altLang="de-DE" b="1" dirty="0"/>
              <a:t> PSC</a:t>
            </a:r>
          </a:p>
        </p:txBody>
      </p:sp>
      <p:sp>
        <p:nvSpPr>
          <p:cNvPr id="47107" name="Rectangle 3">
            <a:extLst>
              <a:ext uri="{FF2B5EF4-FFF2-40B4-BE49-F238E27FC236}">
                <a16:creationId xmlns:a16="http://schemas.microsoft.com/office/drawing/2014/main" id="{F40CEB11-6D3E-A761-C71D-747123352342}"/>
              </a:ext>
            </a:extLst>
          </p:cNvPr>
          <p:cNvSpPr>
            <a:spLocks noGrp="1" noChangeArrowheads="1"/>
          </p:cNvSpPr>
          <p:nvPr>
            <p:ph type="body" sz="quarter" idx="10"/>
          </p:nvPr>
        </p:nvSpPr>
        <p:spPr>
          <a:xfrm>
            <a:off x="256442" y="2378241"/>
            <a:ext cx="6932148" cy="6265491"/>
          </a:xfrm>
        </p:spPr>
        <p:txBody>
          <a:bodyPr/>
          <a:lstStyle/>
          <a:p>
            <a:r>
              <a:rPr lang="de-DE" altLang="de-DE" sz="3200" dirty="0" err="1">
                <a:solidFill>
                  <a:schemeClr val="tx1"/>
                </a:solidFill>
              </a:rPr>
              <a:t>According</a:t>
            </a:r>
            <a:r>
              <a:rPr lang="de-DE" altLang="de-DE" sz="3200" dirty="0">
                <a:solidFill>
                  <a:schemeClr val="tx1"/>
                </a:solidFill>
              </a:rPr>
              <a:t> </a:t>
            </a:r>
            <a:r>
              <a:rPr lang="de-DE" altLang="de-DE" sz="3200" dirty="0" err="1">
                <a:solidFill>
                  <a:schemeClr val="tx1"/>
                </a:solidFill>
              </a:rPr>
              <a:t>to</a:t>
            </a:r>
            <a:r>
              <a:rPr lang="de-DE" altLang="de-DE" sz="3200" dirty="0">
                <a:solidFill>
                  <a:schemeClr val="tx1"/>
                </a:solidFill>
              </a:rPr>
              <a:t> </a:t>
            </a:r>
            <a:r>
              <a:rPr lang="de-DE" altLang="de-DE" sz="3200" b="1" dirty="0">
                <a:solidFill>
                  <a:schemeClr val="tx1"/>
                </a:solidFill>
              </a:rPr>
              <a:t>Ludwig &amp; Scheuer</a:t>
            </a:r>
            <a:r>
              <a:rPr lang="de-DE" altLang="de-DE" sz="3200" dirty="0">
                <a:solidFill>
                  <a:schemeClr val="tx1"/>
                </a:solidFill>
              </a:rPr>
              <a:t>: </a:t>
            </a:r>
          </a:p>
          <a:p>
            <a:pPr eaLnBrk="1" hangingPunct="1">
              <a:buFontTx/>
              <a:buNone/>
            </a:pPr>
            <a:r>
              <a:rPr lang="de-DE" altLang="de-DE" dirty="0">
                <a:solidFill>
                  <a:schemeClr val="tx1"/>
                </a:solidFill>
              </a:rPr>
              <a:t>I: Portal </a:t>
            </a:r>
            <a:r>
              <a:rPr lang="de-DE" altLang="de-DE" dirty="0" err="1">
                <a:solidFill>
                  <a:schemeClr val="tx1"/>
                </a:solidFill>
              </a:rPr>
              <a:t>changes</a:t>
            </a:r>
            <a:endParaRPr lang="de-DE" altLang="de-DE" dirty="0">
              <a:solidFill>
                <a:schemeClr val="tx1"/>
              </a:solidFill>
            </a:endParaRPr>
          </a:p>
          <a:p>
            <a:pPr eaLnBrk="1" hangingPunct="1">
              <a:buFontTx/>
              <a:buNone/>
            </a:pPr>
            <a:r>
              <a:rPr lang="de-DE" altLang="de-DE" dirty="0">
                <a:solidFill>
                  <a:schemeClr val="tx1"/>
                </a:solidFill>
              </a:rPr>
              <a:t>II: Portal </a:t>
            </a:r>
            <a:r>
              <a:rPr lang="de-DE" altLang="de-DE" dirty="0" err="1">
                <a:solidFill>
                  <a:schemeClr val="tx1"/>
                </a:solidFill>
              </a:rPr>
              <a:t>expansion</a:t>
            </a:r>
            <a:r>
              <a:rPr lang="de-DE" altLang="de-DE" dirty="0">
                <a:solidFill>
                  <a:schemeClr val="tx1"/>
                </a:solidFill>
              </a:rPr>
              <a:t>, </a:t>
            </a:r>
            <a:r>
              <a:rPr lang="de-DE" altLang="de-DE" dirty="0" err="1">
                <a:solidFill>
                  <a:schemeClr val="tx1"/>
                </a:solidFill>
              </a:rPr>
              <a:t>interface</a:t>
            </a:r>
            <a:r>
              <a:rPr lang="de-DE" altLang="de-DE" dirty="0">
                <a:solidFill>
                  <a:schemeClr val="tx1"/>
                </a:solidFill>
              </a:rPr>
              <a:t> </a:t>
            </a:r>
            <a:r>
              <a:rPr lang="de-DE" altLang="de-DE" dirty="0" err="1" smtClean="0">
                <a:solidFill>
                  <a:schemeClr val="tx1"/>
                </a:solidFill>
              </a:rPr>
              <a:t>activity</a:t>
            </a:r>
            <a:endParaRPr lang="de-DE" altLang="de-DE" dirty="0">
              <a:solidFill>
                <a:schemeClr val="tx1"/>
              </a:solidFill>
            </a:endParaRPr>
          </a:p>
          <a:p>
            <a:pPr eaLnBrk="1" hangingPunct="1">
              <a:buFontTx/>
              <a:buNone/>
            </a:pPr>
            <a:r>
              <a:rPr lang="de-DE" altLang="de-DE" dirty="0">
                <a:solidFill>
                  <a:schemeClr val="tx1"/>
                </a:solidFill>
              </a:rPr>
              <a:t>III: Porto-portal </a:t>
            </a:r>
            <a:r>
              <a:rPr lang="de-DE" altLang="de-DE" dirty="0" err="1">
                <a:solidFill>
                  <a:schemeClr val="tx1"/>
                </a:solidFill>
              </a:rPr>
              <a:t>septa</a:t>
            </a:r>
            <a:endParaRPr lang="de-DE" altLang="de-DE" dirty="0">
              <a:solidFill>
                <a:schemeClr val="tx1"/>
              </a:solidFill>
            </a:endParaRPr>
          </a:p>
          <a:p>
            <a:pPr eaLnBrk="1" hangingPunct="1">
              <a:buFontTx/>
              <a:buNone/>
            </a:pPr>
            <a:r>
              <a:rPr lang="de-DE" altLang="de-DE" dirty="0">
                <a:solidFill>
                  <a:schemeClr val="tx1"/>
                </a:solidFill>
              </a:rPr>
              <a:t>IV: </a:t>
            </a:r>
            <a:r>
              <a:rPr lang="de-DE" altLang="de-DE" dirty="0" err="1">
                <a:solidFill>
                  <a:schemeClr val="tx1"/>
                </a:solidFill>
              </a:rPr>
              <a:t>Cirrhosis</a:t>
            </a:r>
            <a:endParaRPr lang="de-DE" altLang="de-DE" dirty="0">
              <a:solidFill>
                <a:schemeClr val="tx1"/>
              </a:solidFill>
            </a:endParaRPr>
          </a:p>
          <a:p>
            <a:pPr eaLnBrk="1" hangingPunct="1">
              <a:buFontTx/>
              <a:buNone/>
            </a:pPr>
            <a:endParaRPr lang="de-DE" altLang="de-DE" dirty="0">
              <a:solidFill>
                <a:schemeClr val="tx1"/>
              </a:solidFill>
            </a:endParaRPr>
          </a:p>
          <a:p>
            <a:pPr eaLnBrk="1" hangingPunct="1">
              <a:buFontTx/>
              <a:buNone/>
            </a:pPr>
            <a:r>
              <a:rPr lang="de-DE" altLang="de-DE" dirty="0">
                <a:solidFill>
                  <a:schemeClr val="tx1"/>
                </a:solidFill>
              </a:rPr>
              <a:t>				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4F878C6D-9F02-6C78-282B-A347FF05A5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20853" y="2722797"/>
            <a:ext cx="8440616" cy="6703942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7ABD926D-CCC1-B577-CCF9-AE26C8934EE0}"/>
              </a:ext>
            </a:extLst>
          </p:cNvPr>
          <p:cNvSpPr txBox="1"/>
          <p:nvPr/>
        </p:nvSpPr>
        <p:spPr>
          <a:xfrm>
            <a:off x="8020853" y="2132450"/>
            <a:ext cx="43279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dirty="0" err="1"/>
              <a:t>According</a:t>
            </a:r>
            <a:r>
              <a:rPr lang="de-DE" sz="3200" dirty="0"/>
              <a:t> </a:t>
            </a:r>
            <a:r>
              <a:rPr lang="de-DE" sz="3200" dirty="0" err="1"/>
              <a:t>to</a:t>
            </a:r>
            <a:r>
              <a:rPr lang="de-DE" sz="3200" dirty="0"/>
              <a:t> </a:t>
            </a:r>
            <a:r>
              <a:rPr lang="de-DE" sz="3200" b="1" dirty="0" err="1"/>
              <a:t>Nakanuma</a:t>
            </a:r>
            <a:r>
              <a:rPr lang="de-DE" sz="3200" dirty="0"/>
              <a:t>: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5085AE9E-A916-FD7D-66C4-3A737E56D498}"/>
              </a:ext>
            </a:extLst>
          </p:cNvPr>
          <p:cNvSpPr txBox="1"/>
          <p:nvPr/>
        </p:nvSpPr>
        <p:spPr>
          <a:xfrm>
            <a:off x="4757530" y="9393491"/>
            <a:ext cx="52511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/>
              <a:t>Harada, J </a:t>
            </a:r>
            <a:r>
              <a:rPr lang="de-DE" sz="1600" dirty="0" err="1"/>
              <a:t>Clin</a:t>
            </a:r>
            <a:r>
              <a:rPr lang="de-DE" sz="1600" dirty="0"/>
              <a:t> </a:t>
            </a:r>
            <a:r>
              <a:rPr lang="de-DE" sz="1600" dirty="0" err="1"/>
              <a:t>Gastroenterol</a:t>
            </a:r>
            <a:r>
              <a:rPr lang="de-DE" sz="1600" dirty="0"/>
              <a:t> 2013; de Vries, </a:t>
            </a:r>
            <a:r>
              <a:rPr lang="de-DE" sz="1600" dirty="0" err="1"/>
              <a:t>Hepatology</a:t>
            </a:r>
            <a:r>
              <a:rPr lang="de-DE" sz="1600" dirty="0"/>
              <a:t> 2017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03047CD-B32C-5087-1387-6F8661A3C0B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 err="1"/>
              <a:t>Nakanuma</a:t>
            </a:r>
            <a:r>
              <a:rPr lang="de-DE" dirty="0"/>
              <a:t> </a:t>
            </a:r>
            <a:r>
              <a:rPr lang="de-DE" dirty="0" err="1"/>
              <a:t>staging</a:t>
            </a:r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DA4DB3E4-E67A-AEA7-0E5B-3FF9370049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0616" y="2324686"/>
            <a:ext cx="13011864" cy="6144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626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F7BE5ED-3CD0-BBA0-DA9D-482ACA52AE4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sz="5400" dirty="0" err="1"/>
              <a:t>Comparison</a:t>
            </a:r>
            <a:r>
              <a:rPr lang="de-DE" sz="5400" dirty="0"/>
              <a:t> </a:t>
            </a:r>
            <a:r>
              <a:rPr lang="de-DE" sz="5400" dirty="0" err="1"/>
              <a:t>of</a:t>
            </a:r>
            <a:r>
              <a:rPr lang="de-DE" sz="5400" dirty="0"/>
              <a:t> different </a:t>
            </a:r>
            <a:r>
              <a:rPr lang="de-DE" sz="5400" dirty="0" err="1"/>
              <a:t>staging</a:t>
            </a:r>
            <a:r>
              <a:rPr lang="de-DE" sz="5400" dirty="0"/>
              <a:t> </a:t>
            </a:r>
            <a:r>
              <a:rPr lang="de-DE" sz="5400" dirty="0" err="1"/>
              <a:t>systems</a:t>
            </a:r>
            <a:endParaRPr lang="de-DE" sz="5400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5D1B5BB7-42A0-4B24-94C7-838B61058240}"/>
              </a:ext>
            </a:extLst>
          </p:cNvPr>
          <p:cNvSpPr txBox="1"/>
          <p:nvPr/>
        </p:nvSpPr>
        <p:spPr>
          <a:xfrm>
            <a:off x="717452" y="2405576"/>
            <a:ext cx="671485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400" b="1" dirty="0"/>
              <a:t>Ludwig – Ishak  - </a:t>
            </a:r>
            <a:r>
              <a:rPr lang="de-DE" sz="4400" b="1" dirty="0" err="1"/>
              <a:t>Nakanuma</a:t>
            </a:r>
            <a:endParaRPr lang="de-DE" sz="4400" b="1" dirty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8B7180C3-A1DF-967D-C657-2CF8E8A54D77}"/>
              </a:ext>
            </a:extLst>
          </p:cNvPr>
          <p:cNvSpPr txBox="1"/>
          <p:nvPr/>
        </p:nvSpPr>
        <p:spPr>
          <a:xfrm>
            <a:off x="717452" y="3655619"/>
            <a:ext cx="13041391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600" b="1" dirty="0" err="1"/>
              <a:t>Three</a:t>
            </a:r>
            <a:r>
              <a:rPr lang="de-DE" sz="3600" b="1" dirty="0"/>
              <a:t> </a:t>
            </a:r>
            <a:r>
              <a:rPr lang="de-DE" sz="3600" b="1" dirty="0" err="1"/>
              <a:t>endpoints</a:t>
            </a:r>
            <a:r>
              <a:rPr lang="de-DE" sz="3600" dirty="0"/>
              <a:t>: </a:t>
            </a:r>
          </a:p>
          <a:p>
            <a:r>
              <a:rPr lang="de-DE" sz="3600" dirty="0"/>
              <a:t>Composite PSC-</a:t>
            </a:r>
            <a:r>
              <a:rPr lang="de-DE" sz="3600" dirty="0" err="1"/>
              <a:t>related</a:t>
            </a:r>
            <a:r>
              <a:rPr lang="de-DE" sz="3600" dirty="0"/>
              <a:t> </a:t>
            </a:r>
            <a:r>
              <a:rPr lang="de-DE" sz="3600" dirty="0" err="1"/>
              <a:t>death</a:t>
            </a:r>
            <a:r>
              <a:rPr lang="de-DE" sz="3600" dirty="0"/>
              <a:t> and </a:t>
            </a:r>
            <a:r>
              <a:rPr lang="de-DE" sz="3600" dirty="0" err="1"/>
              <a:t>Ltx</a:t>
            </a:r>
            <a:r>
              <a:rPr lang="de-DE" sz="3600" dirty="0"/>
              <a:t>: </a:t>
            </a:r>
            <a:r>
              <a:rPr lang="de-DE" sz="3600" dirty="0" err="1"/>
              <a:t>Nakanuma</a:t>
            </a:r>
            <a:r>
              <a:rPr lang="de-DE" sz="3600" dirty="0"/>
              <a:t> (HR, 2.14 p= 0.008)</a:t>
            </a:r>
          </a:p>
          <a:p>
            <a:r>
              <a:rPr lang="de-DE" sz="3600" dirty="0"/>
              <a:t>Liver </a:t>
            </a:r>
            <a:r>
              <a:rPr lang="de-DE" sz="3600" dirty="0" err="1"/>
              <a:t>transplantation</a:t>
            </a:r>
            <a:r>
              <a:rPr lang="de-DE" sz="3600" dirty="0"/>
              <a:t>: 							  all </a:t>
            </a:r>
            <a:r>
              <a:rPr lang="de-DE" sz="3600" dirty="0" err="1"/>
              <a:t>three</a:t>
            </a:r>
            <a:r>
              <a:rPr lang="de-DE" sz="3600" dirty="0"/>
              <a:t> </a:t>
            </a:r>
            <a:r>
              <a:rPr lang="de-DE" sz="3600" dirty="0" err="1"/>
              <a:t>systems</a:t>
            </a:r>
            <a:endParaRPr lang="de-DE" sz="3600" dirty="0"/>
          </a:p>
          <a:p>
            <a:r>
              <a:rPr lang="de-DE" sz="3600" dirty="0"/>
              <a:t>Liver-</a:t>
            </a:r>
            <a:r>
              <a:rPr lang="de-DE" sz="3600" dirty="0" err="1"/>
              <a:t>related</a:t>
            </a:r>
            <a:r>
              <a:rPr lang="de-DE" sz="3600" dirty="0"/>
              <a:t> </a:t>
            </a:r>
            <a:r>
              <a:rPr lang="de-DE" sz="3600" dirty="0" err="1"/>
              <a:t>events</a:t>
            </a:r>
            <a:r>
              <a:rPr lang="de-DE" sz="3600" dirty="0"/>
              <a:t>: 							  all </a:t>
            </a:r>
            <a:r>
              <a:rPr lang="de-DE" sz="3600" dirty="0" err="1"/>
              <a:t>three</a:t>
            </a:r>
            <a:r>
              <a:rPr lang="de-DE" sz="3600" dirty="0"/>
              <a:t> </a:t>
            </a:r>
            <a:r>
              <a:rPr lang="de-DE" sz="3600" dirty="0" err="1"/>
              <a:t>systems</a:t>
            </a:r>
            <a:endParaRPr lang="de-DE" sz="3600" dirty="0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1E07DF23-52CA-4A50-8E88-7502E83A44DE}"/>
              </a:ext>
            </a:extLst>
          </p:cNvPr>
          <p:cNvSpPr txBox="1"/>
          <p:nvPr/>
        </p:nvSpPr>
        <p:spPr>
          <a:xfrm>
            <a:off x="70769" y="6752492"/>
            <a:ext cx="182172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dirty="0"/>
              <a:t>The </a:t>
            </a:r>
            <a:r>
              <a:rPr lang="de-DE" sz="2800" dirty="0" err="1"/>
              <a:t>Nakanuma</a:t>
            </a:r>
            <a:r>
              <a:rPr lang="de-DE" sz="2800" dirty="0"/>
              <a:t> </a:t>
            </a:r>
            <a:r>
              <a:rPr lang="de-DE" sz="2800" dirty="0" err="1"/>
              <a:t>sytstem</a:t>
            </a:r>
            <a:r>
              <a:rPr lang="de-DE" sz="2800" dirty="0"/>
              <a:t> </a:t>
            </a:r>
            <a:r>
              <a:rPr lang="de-DE" sz="2800" dirty="0" err="1"/>
              <a:t>showed</a:t>
            </a:r>
            <a:r>
              <a:rPr lang="de-DE" sz="2800" dirty="0"/>
              <a:t> </a:t>
            </a:r>
            <a:r>
              <a:rPr lang="de-DE" sz="2800" dirty="0" err="1"/>
              <a:t>the</a:t>
            </a:r>
            <a:r>
              <a:rPr lang="de-DE" sz="2800" dirty="0"/>
              <a:t> </a:t>
            </a:r>
            <a:r>
              <a:rPr lang="de-DE" sz="2800" dirty="0" err="1"/>
              <a:t>strongest</a:t>
            </a:r>
            <a:r>
              <a:rPr lang="de-DE" sz="2800" dirty="0"/>
              <a:t> </a:t>
            </a:r>
            <a:r>
              <a:rPr lang="de-DE" sz="2800" dirty="0" err="1"/>
              <a:t>predictive</a:t>
            </a:r>
            <a:r>
              <a:rPr lang="de-DE" sz="2800" dirty="0"/>
              <a:t> </a:t>
            </a:r>
            <a:r>
              <a:rPr lang="de-DE" sz="2800" dirty="0" err="1"/>
              <a:t>value</a:t>
            </a:r>
            <a:r>
              <a:rPr lang="de-DE" sz="2800" dirty="0"/>
              <a:t> and a </a:t>
            </a:r>
            <a:r>
              <a:rPr lang="de-DE" sz="2800" dirty="0" err="1"/>
              <a:t>good</a:t>
            </a:r>
            <a:r>
              <a:rPr lang="de-DE" sz="2800" dirty="0"/>
              <a:t> </a:t>
            </a:r>
            <a:r>
              <a:rPr lang="de-DE" sz="2800" dirty="0" err="1"/>
              <a:t>interobserver</a:t>
            </a:r>
            <a:r>
              <a:rPr lang="de-DE" sz="2800" dirty="0"/>
              <a:t> </a:t>
            </a:r>
            <a:r>
              <a:rPr lang="de-DE" sz="2800" dirty="0" err="1"/>
              <a:t>agreement</a:t>
            </a:r>
            <a:r>
              <a:rPr lang="de-DE" sz="2800" dirty="0"/>
              <a:t> (0.56; </a:t>
            </a:r>
            <a:r>
              <a:rPr lang="de-DE" sz="2800" dirty="0" err="1"/>
              <a:t>range</a:t>
            </a:r>
            <a:r>
              <a:rPr lang="de-DE" sz="2800" dirty="0"/>
              <a:t>: 0.41-0.75) 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5C945BDA-2850-081A-35E2-A1DC8D71D993}"/>
              </a:ext>
            </a:extLst>
          </p:cNvPr>
          <p:cNvSpPr txBox="1"/>
          <p:nvPr/>
        </p:nvSpPr>
        <p:spPr>
          <a:xfrm>
            <a:off x="13378375" y="8736037"/>
            <a:ext cx="32496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De Vries et al, </a:t>
            </a:r>
            <a:r>
              <a:rPr lang="de-DE" dirty="0" err="1"/>
              <a:t>Hepatology</a:t>
            </a:r>
            <a:r>
              <a:rPr lang="de-DE" dirty="0"/>
              <a:t> 2017 </a:t>
            </a:r>
          </a:p>
        </p:txBody>
      </p:sp>
    </p:spTree>
    <p:extLst>
      <p:ext uri="{BB962C8B-B14F-4D97-AF65-F5344CB8AC3E}">
        <p14:creationId xmlns:p14="http://schemas.microsoft.com/office/powerpoint/2010/main" val="3484556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9" name="Text Box 3">
            <a:extLst>
              <a:ext uri="{FF2B5EF4-FFF2-40B4-BE49-F238E27FC236}">
                <a16:creationId xmlns:a16="http://schemas.microsoft.com/office/drawing/2014/main" id="{FE51C5CB-4D8C-C954-9FD4-6022BB33EA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0652" y="2033945"/>
            <a:ext cx="8736807" cy="1754326"/>
          </a:xfrm>
          <a:prstGeom prst="rect">
            <a:avLst/>
          </a:prstGeom>
          <a:solidFill>
            <a:srgbClr val="DDDDDD"/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de-DE" altLang="de-DE" sz="3600" dirty="0"/>
              <a:t>604 PSC </a:t>
            </a:r>
            <a:r>
              <a:rPr lang="de-DE" altLang="de-DE" sz="3600" dirty="0" err="1"/>
              <a:t>patients</a:t>
            </a:r>
            <a:endParaRPr lang="de-DE" altLang="de-DE" sz="3600" dirty="0"/>
          </a:p>
          <a:p>
            <a:pPr eaLnBrk="1" hangingPunct="1"/>
            <a:r>
              <a:rPr lang="de-DE" altLang="de-DE" sz="3600" dirty="0"/>
              <a:t>Follow </a:t>
            </a:r>
            <a:r>
              <a:rPr lang="de-DE" altLang="de-DE" sz="3600" dirty="0" err="1"/>
              <a:t>up</a:t>
            </a:r>
            <a:r>
              <a:rPr lang="de-DE" altLang="de-DE" sz="3600" dirty="0"/>
              <a:t>: 5.7 </a:t>
            </a:r>
            <a:r>
              <a:rPr lang="de-DE" altLang="de-DE" sz="3600" dirty="0" err="1"/>
              <a:t>years</a:t>
            </a:r>
            <a:r>
              <a:rPr lang="de-DE" altLang="de-DE" sz="3600" dirty="0"/>
              <a:t> (0-28 </a:t>
            </a:r>
            <a:r>
              <a:rPr lang="de-DE" altLang="de-DE" sz="3600" dirty="0" err="1"/>
              <a:t>years</a:t>
            </a:r>
            <a:r>
              <a:rPr lang="de-DE" altLang="de-DE" sz="3600" dirty="0"/>
              <a:t>)</a:t>
            </a:r>
          </a:p>
          <a:p>
            <a:pPr eaLnBrk="1" hangingPunct="1"/>
            <a:r>
              <a:rPr lang="de-DE" altLang="de-DE" sz="3600" dirty="0"/>
              <a:t>79% mit IBD</a:t>
            </a:r>
          </a:p>
        </p:txBody>
      </p:sp>
      <p:sp>
        <p:nvSpPr>
          <p:cNvPr id="50180" name="Text Box 4">
            <a:extLst>
              <a:ext uri="{FF2B5EF4-FFF2-40B4-BE49-F238E27FC236}">
                <a16:creationId xmlns:a16="http://schemas.microsoft.com/office/drawing/2014/main" id="{19ED2427-DC8C-9160-750D-AAC11606FA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78932" y="4386263"/>
            <a:ext cx="12561093" cy="3416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tabLst>
                <a:tab pos="5524500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tabLst>
                <a:tab pos="5524500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tabLst>
                <a:tab pos="5524500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tabLst>
                <a:tab pos="5524500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tabLst>
                <a:tab pos="5524500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524500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524500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524500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524500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de-DE" altLang="de-DE" sz="3600" dirty="0" err="1">
                <a:latin typeface="+mn-lt"/>
              </a:rPr>
              <a:t>Mortality</a:t>
            </a:r>
            <a:r>
              <a:rPr lang="de-DE" altLang="de-DE" sz="3600" dirty="0">
                <a:latin typeface="+mn-lt"/>
              </a:rPr>
              <a:t>:	28 % (171 / 604)</a:t>
            </a:r>
          </a:p>
          <a:p>
            <a:endParaRPr lang="de-DE" altLang="de-DE" sz="3600" dirty="0">
              <a:latin typeface="+mn-lt"/>
            </a:endParaRPr>
          </a:p>
          <a:p>
            <a:r>
              <a:rPr lang="de-DE" altLang="de-DE" sz="3600" dirty="0">
                <a:latin typeface="+mn-lt"/>
              </a:rPr>
              <a:t>Primary </a:t>
            </a:r>
            <a:r>
              <a:rPr lang="de-DE" altLang="de-DE" sz="3600" dirty="0" err="1">
                <a:latin typeface="+mn-lt"/>
              </a:rPr>
              <a:t>cause</a:t>
            </a:r>
            <a:r>
              <a:rPr lang="de-DE" altLang="de-DE" sz="3600" dirty="0">
                <a:latin typeface="+mn-lt"/>
              </a:rPr>
              <a:t> </a:t>
            </a:r>
            <a:r>
              <a:rPr lang="de-DE" altLang="de-DE" sz="3600" dirty="0" err="1">
                <a:latin typeface="+mn-lt"/>
              </a:rPr>
              <a:t>of</a:t>
            </a:r>
            <a:r>
              <a:rPr lang="de-DE" altLang="de-DE" sz="3600" dirty="0">
                <a:latin typeface="+mn-lt"/>
              </a:rPr>
              <a:t> </a:t>
            </a:r>
            <a:r>
              <a:rPr lang="de-DE" altLang="de-DE" sz="3600" dirty="0" err="1">
                <a:latin typeface="+mn-lt"/>
              </a:rPr>
              <a:t>death</a:t>
            </a:r>
            <a:r>
              <a:rPr lang="de-DE" altLang="de-DE" sz="3600" dirty="0">
                <a:latin typeface="+mn-lt"/>
              </a:rPr>
              <a:t>: 	(n=171)</a:t>
            </a:r>
          </a:p>
          <a:p>
            <a:r>
              <a:rPr lang="de-DE" altLang="de-DE" sz="3600" dirty="0" err="1">
                <a:latin typeface="+mn-lt"/>
              </a:rPr>
              <a:t>Malignancy</a:t>
            </a:r>
            <a:r>
              <a:rPr lang="de-DE" altLang="de-DE" sz="3600" dirty="0">
                <a:latin typeface="+mn-lt"/>
              </a:rPr>
              <a:t>	44%  (75/171) !</a:t>
            </a:r>
          </a:p>
          <a:p>
            <a:r>
              <a:rPr lang="de-DE" altLang="de-DE" sz="3600" dirty="0">
                <a:latin typeface="+mn-lt"/>
              </a:rPr>
              <a:t>Liver </a:t>
            </a:r>
            <a:r>
              <a:rPr lang="de-DE" altLang="de-DE" sz="3600" dirty="0" err="1">
                <a:latin typeface="+mn-lt"/>
              </a:rPr>
              <a:t>disease</a:t>
            </a:r>
            <a:r>
              <a:rPr lang="de-DE" altLang="de-DE" sz="3600" dirty="0">
                <a:latin typeface="+mn-lt"/>
              </a:rPr>
              <a:t>	37 % (63 /171)</a:t>
            </a:r>
          </a:p>
          <a:p>
            <a:r>
              <a:rPr lang="de-DE" altLang="de-DE" sz="3600" dirty="0" err="1">
                <a:latin typeface="+mn-lt"/>
              </a:rPr>
              <a:t>Others</a:t>
            </a:r>
            <a:r>
              <a:rPr lang="de-DE" altLang="de-DE" sz="3600" dirty="0">
                <a:latin typeface="+mn-lt"/>
              </a:rPr>
              <a:t>	19 % (33 /171)	</a:t>
            </a:r>
          </a:p>
        </p:txBody>
      </p:sp>
      <p:sp>
        <p:nvSpPr>
          <p:cNvPr id="50181" name="Rectangle 5">
            <a:extLst>
              <a:ext uri="{FF2B5EF4-FFF2-40B4-BE49-F238E27FC236}">
                <a16:creationId xmlns:a16="http://schemas.microsoft.com/office/drawing/2014/main" id="{C46C78D0-E761-1DA8-05B9-F10F1259B6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642575" y="9183233"/>
            <a:ext cx="302781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de-DE" altLang="de-DE" sz="1800" dirty="0" err="1">
                <a:latin typeface="+mn-lt"/>
              </a:rPr>
              <a:t>Bergquist</a:t>
            </a:r>
            <a:r>
              <a:rPr lang="de-DE" altLang="de-DE" sz="1800" dirty="0">
                <a:latin typeface="+mn-lt"/>
              </a:rPr>
              <a:t> et al. J </a:t>
            </a:r>
            <a:r>
              <a:rPr lang="de-DE" altLang="de-DE" sz="1800" dirty="0" err="1">
                <a:latin typeface="+mn-lt"/>
              </a:rPr>
              <a:t>Hepatol</a:t>
            </a:r>
            <a:r>
              <a:rPr lang="de-DE" altLang="de-DE" sz="1800" dirty="0">
                <a:latin typeface="+mn-lt"/>
              </a:rPr>
              <a:t> 2002</a:t>
            </a:r>
          </a:p>
        </p:txBody>
      </p:sp>
      <p:sp>
        <p:nvSpPr>
          <p:cNvPr id="50182" name="Rectangle 6">
            <a:extLst>
              <a:ext uri="{FF2B5EF4-FFF2-40B4-BE49-F238E27FC236}">
                <a16:creationId xmlns:a16="http://schemas.microsoft.com/office/drawing/2014/main" id="{98131197-0D1A-342B-A3F9-B08FFC1A4C95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575186" y="524177"/>
            <a:ext cx="6006773" cy="1180323"/>
          </a:xfrm>
          <a:noFill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 wrap="none" anchor="t">
            <a:spAutoFit/>
          </a:bodyPr>
          <a:lstStyle/>
          <a:p>
            <a:pPr eaLnBrk="1" hangingPunct="1"/>
            <a:r>
              <a:rPr lang="de-DE" altLang="de-DE" sz="6000" b="1" dirty="0" err="1"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Malignancy</a:t>
            </a:r>
            <a:r>
              <a:rPr lang="de-DE" altLang="de-DE" sz="6000" b="1" dirty="0">
                <a:latin typeface="+mn-lt"/>
              </a:rPr>
              <a:t> in PSC</a:t>
            </a:r>
          </a:p>
        </p:txBody>
      </p:sp>
      <p:sp>
        <p:nvSpPr>
          <p:cNvPr id="50183" name="Text Box 7">
            <a:extLst>
              <a:ext uri="{FF2B5EF4-FFF2-40B4-BE49-F238E27FC236}">
                <a16:creationId xmlns:a16="http://schemas.microsoft.com/office/drawing/2014/main" id="{EC3A7B3E-C50C-34F8-BCD4-5104C31ED9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93612" y="8123576"/>
            <a:ext cx="12032461" cy="738664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GB" altLang="zh-CN" sz="4200" dirty="0">
                <a:solidFill>
                  <a:srgbClr val="FF2F05"/>
                </a:solidFill>
                <a:latin typeface="Trebuchet MS" panose="020B0603020202020204" pitchFamily="34" charset="0"/>
                <a:ea typeface="SimSun" panose="02010600030101010101" pitchFamily="2" charset="-122"/>
              </a:rPr>
              <a:t>161x-increased risk for hepatobiliary malignancy</a:t>
            </a:r>
            <a:endParaRPr lang="de-DE" altLang="de-DE" sz="4200" dirty="0">
              <a:solidFill>
                <a:srgbClr val="FF2F05"/>
              </a:solidFill>
              <a:latin typeface="Trebuchet MS" panose="020B0603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5999" y="0"/>
            <a:ext cx="12829309" cy="9621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5640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0AEAAE2-4241-6080-9F91-312B7082C80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 err="1"/>
              <a:t>Role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liver</a:t>
            </a:r>
            <a:r>
              <a:rPr lang="de-DE" dirty="0"/>
              <a:t> </a:t>
            </a:r>
            <a:r>
              <a:rPr lang="de-DE" dirty="0" err="1"/>
              <a:t>Bx</a:t>
            </a:r>
            <a:r>
              <a:rPr lang="de-DE" dirty="0"/>
              <a:t> in PSC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69A485CD-747F-A777-9B28-275CCCBE7C6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4000" dirty="0" err="1"/>
              <a:t>Atypical</a:t>
            </a:r>
            <a:r>
              <a:rPr lang="de-DE" sz="4000" dirty="0"/>
              <a:t> </a:t>
            </a:r>
            <a:r>
              <a:rPr lang="de-DE" sz="4000" dirty="0" err="1"/>
              <a:t>presentations</a:t>
            </a:r>
            <a:r>
              <a:rPr lang="de-DE" sz="4000" dirty="0"/>
              <a:t> (SD-PSC, </a:t>
            </a:r>
            <a:r>
              <a:rPr lang="de-DE" sz="4000" dirty="0" err="1"/>
              <a:t>overlap</a:t>
            </a:r>
            <a:r>
              <a:rPr lang="de-DE" sz="4000" dirty="0"/>
              <a:t>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4000" dirty="0" err="1"/>
              <a:t>Prediction</a:t>
            </a:r>
            <a:r>
              <a:rPr lang="de-DE" sz="4000" dirty="0"/>
              <a:t> </a:t>
            </a:r>
            <a:r>
              <a:rPr lang="de-DE" sz="4000" dirty="0" err="1"/>
              <a:t>of</a:t>
            </a:r>
            <a:r>
              <a:rPr lang="de-DE" sz="4000" dirty="0"/>
              <a:t> </a:t>
            </a:r>
            <a:r>
              <a:rPr lang="de-DE" sz="4000" dirty="0" err="1"/>
              <a:t>prognosis</a:t>
            </a:r>
            <a:r>
              <a:rPr lang="de-DE" sz="4000" dirty="0"/>
              <a:t> </a:t>
            </a:r>
            <a:r>
              <a:rPr lang="de-DE" sz="4000" dirty="0" err="1"/>
              <a:t>prior</a:t>
            </a:r>
            <a:r>
              <a:rPr lang="de-DE" sz="4000" dirty="0"/>
              <a:t> </a:t>
            </a:r>
            <a:r>
              <a:rPr lang="de-DE" sz="4000" dirty="0" err="1"/>
              <a:t>to</a:t>
            </a:r>
            <a:r>
              <a:rPr lang="de-DE" sz="4000" dirty="0"/>
              <a:t> </a:t>
            </a:r>
            <a:r>
              <a:rPr lang="de-DE" sz="4000" dirty="0" err="1"/>
              <a:t>Ltx</a:t>
            </a:r>
            <a:endParaRPr lang="de-DE" sz="40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4000" dirty="0"/>
              <a:t>Diagnosis/differential </a:t>
            </a:r>
            <a:r>
              <a:rPr lang="de-DE" sz="4000" dirty="0" err="1"/>
              <a:t>diagnosis</a:t>
            </a:r>
            <a:r>
              <a:rPr lang="de-DE" sz="4000" dirty="0"/>
              <a:t> </a:t>
            </a:r>
            <a:r>
              <a:rPr lang="de-DE" sz="4000" dirty="0" err="1"/>
              <a:t>of</a:t>
            </a:r>
            <a:r>
              <a:rPr lang="de-DE" sz="4000" dirty="0"/>
              <a:t> </a:t>
            </a:r>
            <a:r>
              <a:rPr lang="de-DE" sz="4000" dirty="0" err="1"/>
              <a:t>cholangiocarcinoma</a:t>
            </a:r>
            <a:r>
              <a:rPr lang="de-DE" sz="4000" dirty="0"/>
              <a:t> (in </a:t>
            </a:r>
            <a:r>
              <a:rPr lang="de-DE" sz="4000" dirty="0" err="1"/>
              <a:t>case</a:t>
            </a:r>
            <a:r>
              <a:rPr lang="de-DE" sz="4000" dirty="0"/>
              <a:t> </a:t>
            </a:r>
            <a:r>
              <a:rPr lang="de-DE" sz="4000" dirty="0" err="1"/>
              <a:t>of</a:t>
            </a:r>
            <a:r>
              <a:rPr lang="de-DE" sz="4000" dirty="0"/>
              <a:t> dominant </a:t>
            </a:r>
            <a:r>
              <a:rPr lang="de-DE" sz="4000" dirty="0" err="1"/>
              <a:t>stenosis</a:t>
            </a:r>
            <a:r>
              <a:rPr lang="de-DE" sz="4000" dirty="0"/>
              <a:t>)</a:t>
            </a:r>
          </a:p>
          <a:p>
            <a:pPr algn="ctr"/>
            <a:r>
              <a:rPr lang="de-DE" sz="4000" b="1" dirty="0"/>
              <a:t>But not </a:t>
            </a:r>
            <a:r>
              <a:rPr lang="de-DE" sz="4000" b="1" dirty="0" err="1"/>
              <a:t>for</a:t>
            </a:r>
            <a:r>
              <a:rPr lang="de-DE" sz="4000" b="1" dirty="0"/>
              <a:t> </a:t>
            </a:r>
            <a:r>
              <a:rPr lang="de-DE" sz="4000" b="1" dirty="0" err="1"/>
              <a:t>diagnosis</a:t>
            </a:r>
            <a:r>
              <a:rPr lang="de-DE" sz="4000" b="1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13227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D71687D-A55D-6FE0-9264-40B92BD345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93832" y="544689"/>
            <a:ext cx="12548382" cy="1216131"/>
          </a:xfrm>
        </p:spPr>
        <p:txBody>
          <a:bodyPr/>
          <a:lstStyle/>
          <a:p>
            <a:r>
              <a:rPr lang="de-DE" sz="6600" dirty="0" err="1"/>
              <a:t>Secondary</a:t>
            </a:r>
            <a:r>
              <a:rPr lang="de-DE" sz="6600" dirty="0"/>
              <a:t> </a:t>
            </a:r>
            <a:r>
              <a:rPr lang="de-DE" sz="6600" dirty="0" err="1"/>
              <a:t>sclerosing</a:t>
            </a:r>
            <a:r>
              <a:rPr lang="de-DE" sz="6600" dirty="0"/>
              <a:t> </a:t>
            </a:r>
            <a:r>
              <a:rPr lang="de-DE" sz="6600" dirty="0" err="1"/>
              <a:t>cholangitis</a:t>
            </a:r>
            <a:endParaRPr lang="de-DE" sz="6600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07AC3124-2539-ADED-583A-4CF24612CE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268" y="1760820"/>
            <a:ext cx="13336172" cy="7406108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F4B6718C-503B-CA3A-552E-D7CFC59AEEB0}"/>
              </a:ext>
            </a:extLst>
          </p:cNvPr>
          <p:cNvSpPr txBox="1"/>
          <p:nvPr/>
        </p:nvSpPr>
        <p:spPr>
          <a:xfrm>
            <a:off x="5205046" y="9269982"/>
            <a:ext cx="45906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EASL </a:t>
            </a:r>
            <a:r>
              <a:rPr lang="de-DE" dirty="0" err="1"/>
              <a:t>clinical</a:t>
            </a:r>
            <a:r>
              <a:rPr lang="de-DE" dirty="0"/>
              <a:t> </a:t>
            </a:r>
            <a:r>
              <a:rPr lang="de-DE" dirty="0" err="1"/>
              <a:t>practice</a:t>
            </a:r>
            <a:r>
              <a:rPr lang="de-DE" dirty="0"/>
              <a:t> </a:t>
            </a:r>
            <a:r>
              <a:rPr lang="de-DE" dirty="0" err="1"/>
              <a:t>guideline</a:t>
            </a:r>
            <a:r>
              <a:rPr lang="de-DE" dirty="0"/>
              <a:t>, J </a:t>
            </a:r>
            <a:r>
              <a:rPr lang="de-DE" dirty="0" err="1"/>
              <a:t>Hepatol</a:t>
            </a:r>
            <a:r>
              <a:rPr lang="de-DE" dirty="0"/>
              <a:t> 2022 </a:t>
            </a:r>
          </a:p>
        </p:txBody>
      </p:sp>
      <p:sp>
        <p:nvSpPr>
          <p:cNvPr id="7" name="Pfeil: nach links 6">
            <a:extLst>
              <a:ext uri="{FF2B5EF4-FFF2-40B4-BE49-F238E27FC236}">
                <a16:creationId xmlns:a16="http://schemas.microsoft.com/office/drawing/2014/main" id="{BDFBA62E-DC76-38E1-8597-B8FB8DD3B218}"/>
              </a:ext>
            </a:extLst>
          </p:cNvPr>
          <p:cNvSpPr/>
          <p:nvPr/>
        </p:nvSpPr>
        <p:spPr>
          <a:xfrm>
            <a:off x="14367191" y="7598185"/>
            <a:ext cx="928468" cy="436099"/>
          </a:xfrm>
          <a:prstGeom prst="leftArrow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05209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Textfeld 2"/>
          <p:cNvSpPr txBox="1">
            <a:spLocks noChangeArrowheads="1"/>
          </p:cNvSpPr>
          <p:nvPr/>
        </p:nvSpPr>
        <p:spPr bwMode="auto">
          <a:xfrm>
            <a:off x="285753" y="1500189"/>
            <a:ext cx="18002250" cy="5632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Clr>
                <a:schemeClr val="accent2"/>
              </a:buClr>
            </a:pPr>
            <a:endParaRPr lang="de-DE" sz="3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Clr>
                <a:schemeClr val="accent2"/>
              </a:buClr>
              <a:buFont typeface="Wingdings" pitchFamily="2" charset="2"/>
              <a:buChar char="§"/>
            </a:pPr>
            <a:r>
              <a:rPr lang="de-DE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Patients</a:t>
            </a:r>
            <a:r>
              <a:rPr lang="de-DE" sz="3600" dirty="0">
                <a:latin typeface="Calibri" panose="020F0502020204030204" pitchFamily="34" charset="0"/>
                <a:cs typeface="Calibri" panose="020F0502020204030204" pitchFamily="34" charset="0"/>
              </a:rPr>
              <a:t> after (</a:t>
            </a:r>
            <a:r>
              <a:rPr lang="de-DE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or</a:t>
            </a:r>
            <a:r>
              <a:rPr lang="de-DE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during</a:t>
            </a:r>
            <a:r>
              <a:rPr lang="de-DE" sz="3600" dirty="0"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  <a:r>
              <a:rPr lang="de-DE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long</a:t>
            </a:r>
            <a:r>
              <a:rPr lang="de-DE" sz="3600" dirty="0">
                <a:latin typeface="Calibri" panose="020F0502020204030204" pitchFamily="34" charset="0"/>
                <a:cs typeface="Calibri" panose="020F0502020204030204" pitchFamily="34" charset="0"/>
              </a:rPr>
              <a:t> ICU </a:t>
            </a:r>
            <a:r>
              <a:rPr lang="de-DE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stay</a:t>
            </a:r>
            <a:r>
              <a:rPr lang="de-DE" sz="3600" dirty="0">
                <a:latin typeface="Calibri" panose="020F0502020204030204" pitchFamily="34" charset="0"/>
                <a:cs typeface="Calibri" panose="020F0502020204030204" pitchFamily="34" charset="0"/>
              </a:rPr>
              <a:t> (median: 33 </a:t>
            </a:r>
            <a:r>
              <a:rPr lang="de-DE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days</a:t>
            </a:r>
            <a:r>
              <a:rPr lang="de-DE" sz="3600" dirty="0">
                <a:latin typeface="Calibri" panose="020F0502020204030204" pitchFamily="34" charset="0"/>
                <a:cs typeface="Calibri" panose="020F0502020204030204" pitchFamily="34" charset="0"/>
              </a:rPr>
              <a:t>) due </a:t>
            </a:r>
            <a:r>
              <a:rPr lang="de-DE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to</a:t>
            </a:r>
            <a:r>
              <a:rPr lang="de-DE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septic</a:t>
            </a:r>
            <a:r>
              <a:rPr lang="de-DE" sz="3600" dirty="0">
                <a:latin typeface="Calibri" panose="020F0502020204030204" pitchFamily="34" charset="0"/>
                <a:cs typeface="Calibri" panose="020F0502020204030204" pitchFamily="34" charset="0"/>
              </a:rPr>
              <a:t> schock</a:t>
            </a:r>
          </a:p>
          <a:p>
            <a:pPr>
              <a:buClr>
                <a:schemeClr val="accent2"/>
              </a:buClr>
            </a:pPr>
            <a:endParaRPr lang="de-DE" sz="3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Clr>
                <a:schemeClr val="accent2"/>
              </a:buClr>
              <a:buFont typeface="Wingdings" pitchFamily="2" charset="2"/>
              <a:buChar char="§"/>
            </a:pPr>
            <a:r>
              <a:rPr lang="de-DE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Mechanical</a:t>
            </a:r>
            <a:r>
              <a:rPr lang="de-DE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ventilation</a:t>
            </a:r>
            <a:r>
              <a:rPr lang="de-DE" sz="3600" dirty="0">
                <a:latin typeface="Calibri" panose="020F0502020204030204" pitchFamily="34" charset="0"/>
                <a:cs typeface="Calibri" panose="020F0502020204030204" pitchFamily="34" charset="0"/>
              </a:rPr>
              <a:t>, TPN, </a:t>
            </a:r>
            <a:r>
              <a:rPr lang="de-DE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Catecholamin</a:t>
            </a:r>
            <a:r>
              <a:rPr lang="de-DE" sz="3600" dirty="0">
                <a:latin typeface="Calibri" panose="020F0502020204030204" pitchFamily="34" charset="0"/>
                <a:cs typeface="Calibri" panose="020F0502020204030204" pitchFamily="34" charset="0"/>
              </a:rPr>
              <a:t>- and </a:t>
            </a:r>
            <a:r>
              <a:rPr lang="de-DE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antibiotic</a:t>
            </a:r>
            <a:r>
              <a:rPr lang="de-DE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therapy</a:t>
            </a:r>
            <a:endParaRPr lang="de-DE" sz="3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Clr>
                <a:schemeClr val="accent2"/>
              </a:buClr>
              <a:buFont typeface="Wingdings" pitchFamily="2" charset="2"/>
              <a:buChar char="§"/>
            </a:pPr>
            <a:endParaRPr lang="de-DE" sz="3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Clr>
                <a:schemeClr val="accent2"/>
              </a:buClr>
              <a:buFont typeface="Wingdings" pitchFamily="2" charset="2"/>
              <a:buChar char="§"/>
            </a:pPr>
            <a:r>
              <a:rPr lang="de-DE" sz="3600" u="sng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3600" u="sng" dirty="0" err="1">
                <a:latin typeface="Calibri" panose="020F0502020204030204" pitchFamily="34" charset="0"/>
                <a:cs typeface="Calibri" panose="020F0502020204030204" pitchFamily="34" charset="0"/>
              </a:rPr>
              <a:t>Despite</a:t>
            </a:r>
            <a:r>
              <a:rPr lang="de-DE" sz="3600" u="sng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3600" u="sng" dirty="0" err="1">
                <a:latin typeface="Calibri" panose="020F0502020204030204" pitchFamily="34" charset="0"/>
                <a:cs typeface="Calibri" panose="020F0502020204030204" pitchFamily="34" charset="0"/>
              </a:rPr>
              <a:t>successful</a:t>
            </a:r>
            <a:r>
              <a:rPr lang="de-DE" sz="3600" u="sng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3600" u="sng" dirty="0" err="1">
                <a:latin typeface="Calibri" panose="020F0502020204030204" pitchFamily="34" charset="0"/>
                <a:cs typeface="Calibri" panose="020F0502020204030204" pitchFamily="34" charset="0"/>
              </a:rPr>
              <a:t>treatment</a:t>
            </a:r>
            <a:r>
              <a:rPr lang="de-DE" sz="3600" u="sng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3600" u="sng" dirty="0" err="1"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de-DE" sz="3600" u="sng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3600" u="sng" dirty="0" err="1"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de-DE" sz="3600" u="sng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3600" u="sng" dirty="0" err="1">
                <a:latin typeface="Calibri" panose="020F0502020204030204" pitchFamily="34" charset="0"/>
                <a:cs typeface="Calibri" panose="020F0502020204030204" pitchFamily="34" charset="0"/>
              </a:rPr>
              <a:t>sepsis</a:t>
            </a:r>
            <a:r>
              <a:rPr lang="de-DE" sz="3600" dirty="0">
                <a:latin typeface="Calibri" panose="020F0502020204030204" pitchFamily="34" charset="0"/>
                <a:cs typeface="Calibri" panose="020F0502020204030204" pitchFamily="34" charset="0"/>
              </a:rPr>
              <a:t>→ </a:t>
            </a:r>
            <a:r>
              <a:rPr lang="de-DE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Cholestasis</a:t>
            </a:r>
            <a:r>
              <a:rPr lang="de-DE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>
              <a:buClr>
                <a:schemeClr val="accent2"/>
              </a:buClr>
            </a:pPr>
            <a:r>
              <a:rPr lang="de-DE" sz="3600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de-DE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Bili</a:t>
            </a:r>
            <a:r>
              <a:rPr lang="de-DE" sz="3600" dirty="0">
                <a:latin typeface="Calibri" panose="020F0502020204030204" pitchFamily="34" charset="0"/>
                <a:cs typeface="Calibri" panose="020F0502020204030204" pitchFamily="34" charset="0"/>
              </a:rPr>
              <a:t> 1,5-15x ↑; ALP 3-19x ↑; GGT 5-22x ↑)</a:t>
            </a:r>
          </a:p>
          <a:p>
            <a:pPr>
              <a:buClr>
                <a:schemeClr val="accent2"/>
              </a:buClr>
              <a:buFont typeface="Wingdings" pitchFamily="2" charset="2"/>
              <a:buChar char="§"/>
            </a:pPr>
            <a:endParaRPr lang="de-DE" sz="3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Clr>
                <a:schemeClr val="accent2"/>
              </a:buClr>
              <a:buFont typeface="Wingdings" pitchFamily="2" charset="2"/>
              <a:buChar char="§"/>
            </a:pPr>
            <a:r>
              <a:rPr lang="de-DE" sz="3600" dirty="0">
                <a:latin typeface="Calibri" panose="020F0502020204030204" pitchFamily="34" charset="0"/>
                <a:cs typeface="Calibri" panose="020F0502020204030204" pitchFamily="34" charset="0"/>
              </a:rPr>
              <a:t> Disease </a:t>
            </a:r>
            <a:r>
              <a:rPr lang="de-DE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course</a:t>
            </a:r>
            <a:r>
              <a:rPr lang="de-DE" sz="3600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de-DE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acute</a:t>
            </a:r>
            <a:r>
              <a:rPr lang="de-DE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liver</a:t>
            </a:r>
            <a:r>
              <a:rPr lang="de-DE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failure</a:t>
            </a:r>
            <a:r>
              <a:rPr lang="de-DE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or</a:t>
            </a:r>
            <a:r>
              <a:rPr lang="de-DE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biliary</a:t>
            </a:r>
            <a:r>
              <a:rPr lang="de-DE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cirrhosis</a:t>
            </a:r>
            <a:endParaRPr lang="de-DE" sz="3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Clr>
                <a:schemeClr val="accent2"/>
              </a:buClr>
            </a:pPr>
            <a:r>
              <a:rPr lang="de-DE" sz="3600" dirty="0">
                <a:latin typeface="Calibri" panose="020F0502020204030204" pitchFamily="34" charset="0"/>
                <a:cs typeface="Calibri" panose="020F0502020204030204" pitchFamily="34" charset="0"/>
              </a:rPr>
              <a:t>Median </a:t>
            </a:r>
            <a:r>
              <a:rPr lang="de-DE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survival</a:t>
            </a:r>
            <a:r>
              <a:rPr lang="de-DE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without</a:t>
            </a:r>
            <a:r>
              <a:rPr lang="de-DE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LTx</a:t>
            </a:r>
            <a:r>
              <a:rPr lang="de-DE" sz="3600" dirty="0">
                <a:latin typeface="Calibri" panose="020F0502020204030204" pitchFamily="34" charset="0"/>
                <a:cs typeface="Calibri" panose="020F0502020204030204" pitchFamily="34" charset="0"/>
              </a:rPr>
              <a:t>: 1,1 y</a:t>
            </a: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12632162" y="7800291"/>
            <a:ext cx="4151778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Scheppach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 et al., </a:t>
            </a:r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Crit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 Care </a:t>
            </a:r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Med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 2001</a:t>
            </a:r>
          </a:p>
          <a:p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Jaeger et al, </a:t>
            </a:r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Endoscopy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 2006</a:t>
            </a:r>
          </a:p>
          <a:p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Gelbmann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 et al, Am J </a:t>
            </a:r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Gastroenterol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 2007</a:t>
            </a:r>
          </a:p>
          <a:p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Kulaksiz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 et al., </a:t>
            </a:r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Endoscopy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 2008</a:t>
            </a:r>
          </a:p>
          <a:p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Esposito et al., Virchows </a:t>
            </a:r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Arch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 2008</a:t>
            </a:r>
          </a:p>
          <a:p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Kirchner et al., </a:t>
            </a:r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Scand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 J </a:t>
            </a:r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Gastroenterol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 2011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F328847-D49E-4897-4A31-1F304AC7E1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2361" y="326039"/>
            <a:ext cx="11665975" cy="1216131"/>
          </a:xfrm>
        </p:spPr>
        <p:txBody>
          <a:bodyPr/>
          <a:lstStyle/>
          <a:p>
            <a:r>
              <a:rPr lang="de-DE" dirty="0"/>
              <a:t>ICU-SSC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Text Box 5"/>
          <p:cNvSpPr txBox="1">
            <a:spLocks noChangeArrowheads="1"/>
          </p:cNvSpPr>
          <p:nvPr/>
        </p:nvSpPr>
        <p:spPr bwMode="auto">
          <a:xfrm>
            <a:off x="5550695" y="4310063"/>
            <a:ext cx="1718612" cy="507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2700"/>
              <a:t>Foto fixiert</a:t>
            </a:r>
          </a:p>
        </p:txBody>
      </p:sp>
      <p:pic>
        <p:nvPicPr>
          <p:cNvPr id="12292" name="Picture 8" descr="Dokument(94ba98a3-c61e-4ddb-b53b-b956c5d971de)"/>
          <p:cNvPicPr>
            <a:picLocks noChangeAspect="1" noChangeArrowheads="1"/>
          </p:cNvPicPr>
          <p:nvPr/>
        </p:nvPicPr>
        <p:blipFill>
          <a:blip r:embed="rId2"/>
          <a:srcRect t="4407" b="8813"/>
          <a:stretch>
            <a:fillRect/>
          </a:stretch>
        </p:blipFill>
        <p:spPr bwMode="auto">
          <a:xfrm>
            <a:off x="2878932" y="714376"/>
            <a:ext cx="9722643" cy="6329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3" name="Picture 6" descr="Dokument(03b51f71-e18f-4812-8505-d4228666dc3e)"/>
          <p:cNvPicPr>
            <a:picLocks noChangeAspect="1" noChangeArrowheads="1"/>
          </p:cNvPicPr>
          <p:nvPr/>
        </p:nvPicPr>
        <p:blipFill>
          <a:blip r:embed="rId3"/>
          <a:srcRect t="2644" b="13222"/>
          <a:stretch>
            <a:fillRect/>
          </a:stretch>
        </p:blipFill>
        <p:spPr bwMode="auto">
          <a:xfrm>
            <a:off x="2878932" y="7303295"/>
            <a:ext cx="4105275" cy="258841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7" name="Textfeld 6"/>
          <p:cNvSpPr txBox="1"/>
          <p:nvPr/>
        </p:nvSpPr>
        <p:spPr>
          <a:xfrm>
            <a:off x="2821738" y="7286641"/>
            <a:ext cx="1683153" cy="5078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de-DE" sz="2700" dirty="0" err="1"/>
              <a:t>biliary</a:t>
            </a:r>
            <a:r>
              <a:rPr lang="de-DE" sz="2700" dirty="0"/>
              <a:t> cast</a:t>
            </a:r>
          </a:p>
        </p:txBody>
      </p:sp>
      <p:pic>
        <p:nvPicPr>
          <p:cNvPr id="5129" name="Picture 9" descr="Dokument(98057d8d-e9f6-4487-97c5-9426c1496e05)"/>
          <p:cNvPicPr>
            <a:picLocks noChangeAspect="1" noChangeArrowheads="1"/>
          </p:cNvPicPr>
          <p:nvPr/>
        </p:nvPicPr>
        <p:blipFill>
          <a:blip r:embed="rId4"/>
          <a:srcRect l="1321" t="4407" r="1321" b="882"/>
          <a:stretch>
            <a:fillRect/>
          </a:stretch>
        </p:blipFill>
        <p:spPr bwMode="auto">
          <a:xfrm>
            <a:off x="5677038" y="1244202"/>
            <a:ext cx="10689432" cy="77985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3" descr="abbx_degengang_7167ok"/>
          <p:cNvPicPr>
            <a:picLocks noChangeAspect="1" noChangeArrowheads="1"/>
          </p:cNvPicPr>
          <p:nvPr/>
        </p:nvPicPr>
        <p:blipFill>
          <a:blip r:embed="rId2">
            <a:lum bright="10000"/>
          </a:blip>
          <a:srcRect/>
          <a:stretch>
            <a:fillRect/>
          </a:stretch>
        </p:blipFill>
        <p:spPr bwMode="auto">
          <a:xfrm>
            <a:off x="3050382" y="228600"/>
            <a:ext cx="12172950" cy="920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feld 1"/>
          <p:cNvSpPr txBox="1"/>
          <p:nvPr/>
        </p:nvSpPr>
        <p:spPr>
          <a:xfrm>
            <a:off x="3050383" y="8567441"/>
            <a:ext cx="8357352" cy="923330"/>
          </a:xfrm>
          <a:prstGeom prst="rect">
            <a:avLst/>
          </a:prstGeom>
          <a:ln>
            <a:solidFill>
              <a:schemeClr val="bg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de-DE" sz="2700" dirty="0" err="1"/>
              <a:t>Slightly</a:t>
            </a:r>
            <a:r>
              <a:rPr lang="de-DE" sz="2700" dirty="0"/>
              <a:t> </a:t>
            </a:r>
            <a:r>
              <a:rPr lang="de-DE" sz="2700" dirty="0" err="1"/>
              <a:t>expanded</a:t>
            </a:r>
            <a:r>
              <a:rPr lang="de-DE" sz="2700" dirty="0"/>
              <a:t> </a:t>
            </a:r>
            <a:r>
              <a:rPr lang="de-DE" sz="2700" dirty="0" err="1"/>
              <a:t>portal</a:t>
            </a:r>
            <a:r>
              <a:rPr lang="de-DE" sz="2700" dirty="0"/>
              <a:t> tract </a:t>
            </a:r>
            <a:r>
              <a:rPr lang="de-DE" sz="2700" dirty="0" err="1"/>
              <a:t>with</a:t>
            </a:r>
            <a:r>
              <a:rPr lang="de-DE" sz="2700" dirty="0"/>
              <a:t> minimal </a:t>
            </a:r>
            <a:r>
              <a:rPr lang="de-DE" sz="2700" dirty="0" err="1"/>
              <a:t>inflammation</a:t>
            </a:r>
            <a:endParaRPr lang="de-DE" sz="2700" dirty="0"/>
          </a:p>
          <a:p>
            <a:pPr>
              <a:defRPr/>
            </a:pPr>
            <a:r>
              <a:rPr lang="de-DE" sz="2700" dirty="0"/>
              <a:t>Degenerative </a:t>
            </a:r>
            <a:r>
              <a:rPr lang="de-DE" sz="2700" dirty="0" err="1"/>
              <a:t>changes</a:t>
            </a:r>
            <a:r>
              <a:rPr lang="de-DE" sz="2700" dirty="0"/>
              <a:t> </a:t>
            </a:r>
            <a:r>
              <a:rPr lang="de-DE" sz="2700" dirty="0" err="1"/>
              <a:t>of</a:t>
            </a:r>
            <a:r>
              <a:rPr lang="de-DE" sz="2700" dirty="0"/>
              <a:t> </a:t>
            </a:r>
            <a:r>
              <a:rPr lang="de-DE" sz="2700" dirty="0" err="1"/>
              <a:t>bile</a:t>
            </a:r>
            <a:r>
              <a:rPr lang="de-DE" sz="2700" dirty="0"/>
              <a:t> </a:t>
            </a:r>
            <a:r>
              <a:rPr lang="de-DE" sz="2700" dirty="0" err="1"/>
              <a:t>duct</a:t>
            </a:r>
            <a:r>
              <a:rPr lang="de-DE" sz="2700" dirty="0"/>
              <a:t> </a:t>
            </a:r>
            <a:r>
              <a:rPr lang="de-DE" sz="2700" dirty="0" err="1"/>
              <a:t>epithelium</a:t>
            </a:r>
            <a:endParaRPr lang="de-DE" sz="2700" dirty="0"/>
          </a:p>
        </p:txBody>
      </p:sp>
      <p:cxnSp>
        <p:nvCxnSpPr>
          <p:cNvPr id="5" name="Gerade Verbindung mit Pfeil 4"/>
          <p:cNvCxnSpPr/>
          <p:nvPr/>
        </p:nvCxnSpPr>
        <p:spPr>
          <a:xfrm flipV="1">
            <a:off x="4643406" y="3214674"/>
            <a:ext cx="750099" cy="535785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5" descr="IAP_5560_CK7ok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76588" y="471488"/>
            <a:ext cx="11746707" cy="8958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1" name="Textfeld 3"/>
          <p:cNvSpPr txBox="1">
            <a:spLocks noChangeArrowheads="1"/>
          </p:cNvSpPr>
          <p:nvPr/>
        </p:nvSpPr>
        <p:spPr bwMode="auto">
          <a:xfrm>
            <a:off x="13751752" y="8679682"/>
            <a:ext cx="90601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3600" dirty="0"/>
              <a:t>CK7</a:t>
            </a:r>
          </a:p>
        </p:txBody>
      </p:sp>
      <p:sp>
        <p:nvSpPr>
          <p:cNvPr id="4" name="Textfeld 3"/>
          <p:cNvSpPr txBox="1"/>
          <p:nvPr/>
        </p:nvSpPr>
        <p:spPr>
          <a:xfrm>
            <a:off x="3143209" y="8893996"/>
            <a:ext cx="3439083" cy="646331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de-DE" sz="3600" dirty="0" err="1"/>
              <a:t>Ductular</a:t>
            </a:r>
            <a:r>
              <a:rPr lang="de-DE" sz="3600" dirty="0"/>
              <a:t> </a:t>
            </a:r>
            <a:r>
              <a:rPr lang="de-DE" sz="3600" dirty="0" err="1"/>
              <a:t>reaction</a:t>
            </a:r>
            <a:endParaRPr lang="de-DE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4" descr="Abb1_5560ok"/>
          <p:cNvPicPr>
            <a:picLocks noChangeAspect="1" noChangeArrowheads="1"/>
          </p:cNvPicPr>
          <p:nvPr/>
        </p:nvPicPr>
        <p:blipFill>
          <a:blip r:embed="rId2">
            <a:lum bright="10000"/>
          </a:blip>
          <a:srcRect/>
          <a:stretch>
            <a:fillRect/>
          </a:stretch>
        </p:blipFill>
        <p:spPr bwMode="auto">
          <a:xfrm>
            <a:off x="3250365" y="214278"/>
            <a:ext cx="12172950" cy="920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feld 2"/>
          <p:cNvSpPr txBox="1"/>
          <p:nvPr/>
        </p:nvSpPr>
        <p:spPr>
          <a:xfrm>
            <a:off x="3143208" y="8893996"/>
            <a:ext cx="3923253" cy="646331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de-DE" sz="3600" dirty="0" err="1"/>
              <a:t>Ductular</a:t>
            </a:r>
            <a:r>
              <a:rPr lang="de-DE" sz="3600" dirty="0"/>
              <a:t> </a:t>
            </a:r>
            <a:r>
              <a:rPr lang="de-DE" sz="3600" dirty="0" err="1"/>
              <a:t>cholestasis</a:t>
            </a:r>
            <a:endParaRPr lang="de-DE" sz="3600" dirty="0"/>
          </a:p>
        </p:txBody>
      </p:sp>
      <p:cxnSp>
        <p:nvCxnSpPr>
          <p:cNvPr id="5" name="Gerade Verbindung mit Pfeil 4"/>
          <p:cNvCxnSpPr/>
          <p:nvPr/>
        </p:nvCxnSpPr>
        <p:spPr>
          <a:xfrm rot="5400000">
            <a:off x="9128480" y="2770533"/>
            <a:ext cx="214314" cy="238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Gerade Verbindung mit Pfeil 6"/>
          <p:cNvCxnSpPr/>
          <p:nvPr/>
        </p:nvCxnSpPr>
        <p:spPr>
          <a:xfrm rot="5400000">
            <a:off x="8929686" y="2571732"/>
            <a:ext cx="750099" cy="321471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" name="Gerade Verbindung mit Pfeil 7"/>
          <p:cNvCxnSpPr/>
          <p:nvPr/>
        </p:nvCxnSpPr>
        <p:spPr>
          <a:xfrm rot="5400000">
            <a:off x="10644198" y="5679285"/>
            <a:ext cx="750099" cy="321471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Gerade Verbindung mit Pfeil 8"/>
          <p:cNvCxnSpPr/>
          <p:nvPr/>
        </p:nvCxnSpPr>
        <p:spPr>
          <a:xfrm rot="5400000">
            <a:off x="12573024" y="5143500"/>
            <a:ext cx="750099" cy="321471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Grafik 4" descr="case5_sec_Galleinfarkt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71813" y="583407"/>
            <a:ext cx="12144375" cy="8989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feld 1"/>
          <p:cNvSpPr txBox="1"/>
          <p:nvPr/>
        </p:nvSpPr>
        <p:spPr>
          <a:xfrm>
            <a:off x="3071813" y="8977313"/>
            <a:ext cx="4123565" cy="646331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de-DE" sz="3600" dirty="0" err="1"/>
              <a:t>Periportal</a:t>
            </a:r>
            <a:r>
              <a:rPr lang="de-DE" sz="3600" dirty="0"/>
              <a:t> </a:t>
            </a:r>
            <a:r>
              <a:rPr lang="de-DE" sz="3600" dirty="0" err="1"/>
              <a:t>bile</a:t>
            </a:r>
            <a:r>
              <a:rPr lang="de-DE" sz="3600" dirty="0"/>
              <a:t> </a:t>
            </a:r>
            <a:r>
              <a:rPr lang="de-DE" sz="3600" dirty="0" err="1"/>
              <a:t>infarct</a:t>
            </a:r>
            <a:endParaRPr lang="de-DE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6" descr="Abb3_gomori_5560ok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59732" y="516835"/>
            <a:ext cx="7484268" cy="5643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9" name="Picture 7" descr="abb7_perivnekrose_7167_gomoriok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144000" y="3558624"/>
            <a:ext cx="7391400" cy="558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0" name="Textfeld 1"/>
          <p:cNvSpPr txBox="1">
            <a:spLocks noChangeArrowheads="1"/>
          </p:cNvSpPr>
          <p:nvPr/>
        </p:nvSpPr>
        <p:spPr bwMode="auto">
          <a:xfrm>
            <a:off x="3393313" y="7519988"/>
            <a:ext cx="447007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de-DE" sz="3600" dirty="0" err="1"/>
              <a:t>Perivenular</a:t>
            </a:r>
            <a:r>
              <a:rPr lang="de-DE" sz="3600" dirty="0"/>
              <a:t> „</a:t>
            </a:r>
            <a:r>
              <a:rPr lang="de-DE" sz="3600" dirty="0" err="1"/>
              <a:t>drop-out</a:t>
            </a:r>
            <a:r>
              <a:rPr lang="de-DE" sz="3600" dirty="0"/>
              <a:t>“</a:t>
            </a:r>
          </a:p>
          <a:p>
            <a:pPr algn="ctr"/>
            <a:r>
              <a:rPr lang="de-DE" sz="3600" dirty="0" err="1"/>
              <a:t>of</a:t>
            </a:r>
            <a:r>
              <a:rPr lang="de-DE" sz="3600" dirty="0"/>
              <a:t> </a:t>
            </a:r>
            <a:r>
              <a:rPr lang="de-DE" sz="3600" dirty="0" err="1"/>
              <a:t>hepatocytes</a:t>
            </a:r>
            <a:endParaRPr lang="de-DE" sz="3600" dirty="0"/>
          </a:p>
        </p:txBody>
      </p:sp>
      <p:sp>
        <p:nvSpPr>
          <p:cNvPr id="5" name="Textfeld 4"/>
          <p:cNvSpPr txBox="1"/>
          <p:nvPr/>
        </p:nvSpPr>
        <p:spPr>
          <a:xfrm>
            <a:off x="14501850" y="4500559"/>
            <a:ext cx="1245854" cy="507831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de-DE" sz="2700" dirty="0" err="1"/>
              <a:t>Gomori</a:t>
            </a:r>
            <a:endParaRPr lang="de-DE" sz="2700" dirty="0"/>
          </a:p>
        </p:txBody>
      </p:sp>
      <p:cxnSp>
        <p:nvCxnSpPr>
          <p:cNvPr id="7" name="Gerade Verbindung mit Pfeil 6"/>
          <p:cNvCxnSpPr/>
          <p:nvPr/>
        </p:nvCxnSpPr>
        <p:spPr>
          <a:xfrm>
            <a:off x="10500786" y="4875607"/>
            <a:ext cx="750099" cy="535785"/>
          </a:xfrm>
          <a:prstGeom prst="straightConnector1">
            <a:avLst/>
          </a:prstGeom>
          <a:ln w="38100"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8" descr="Abb9_Masson_15621ok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910669" y="1414608"/>
            <a:ext cx="10510838" cy="794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4" name="Textfeld 3"/>
          <p:cNvSpPr txBox="1">
            <a:spLocks noChangeArrowheads="1"/>
          </p:cNvSpPr>
          <p:nvPr/>
        </p:nvSpPr>
        <p:spPr bwMode="auto">
          <a:xfrm>
            <a:off x="4910669" y="8712127"/>
            <a:ext cx="1648208" cy="646331"/>
          </a:xfrm>
          <a:prstGeom prst="rect">
            <a:avLst/>
          </a:prstGeom>
          <a:ln>
            <a:noFill/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de-DE" sz="3600" dirty="0"/>
              <a:t>Masson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8207119" y="411766"/>
            <a:ext cx="27578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600" dirty="0"/>
              <a:t>Liver </a:t>
            </a:r>
            <a:r>
              <a:rPr lang="de-DE" sz="3600" dirty="0" err="1"/>
              <a:t>cirrhosis</a:t>
            </a:r>
            <a:endParaRPr lang="de-DE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2874" y="1690912"/>
            <a:ext cx="6522253" cy="515258"/>
          </a:xfrm>
          <a:prstGeom prst="rect">
            <a:avLst/>
          </a:prstGeom>
        </p:spPr>
      </p:pic>
      <p:sp>
        <p:nvSpPr>
          <p:cNvPr id="9" name="Título 1">
            <a:extLst>
              <a:ext uri="{FF2B5EF4-FFF2-40B4-BE49-F238E27FC236}">
                <a16:creationId xmlns:a16="http://schemas.microsoft.com/office/drawing/2014/main" id="{808A83AE-FB1A-8B5F-FF74-50CFCD0F41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00325" y="450437"/>
            <a:ext cx="16287350" cy="1216131"/>
          </a:xfrm>
        </p:spPr>
        <p:txBody>
          <a:bodyPr/>
          <a:lstStyle/>
          <a:p>
            <a:r>
              <a:rPr lang="en-US" dirty="0"/>
              <a:t>Disclosure of Relevant Financial Relationships</a:t>
            </a:r>
            <a:endParaRPr lang="pt-BR" dirty="0"/>
          </a:p>
        </p:txBody>
      </p:sp>
      <p:sp>
        <p:nvSpPr>
          <p:cNvPr id="10" name="Espaço Reservado para Texto 2">
            <a:extLst>
              <a:ext uri="{FF2B5EF4-FFF2-40B4-BE49-F238E27FC236}">
                <a16:creationId xmlns:a16="http://schemas.microsoft.com/office/drawing/2014/main" id="{46DCA01B-6496-F944-84CC-D78046937C0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04372" y="2742995"/>
            <a:ext cx="14179463" cy="6538791"/>
          </a:xfrm>
        </p:spPr>
        <p:txBody>
          <a:bodyPr/>
          <a:lstStyle/>
          <a:p>
            <a:r>
              <a:rPr lang="en-US" dirty="0"/>
              <a:t>Dr. Esposito declares he/she has no </a:t>
            </a:r>
            <a:br>
              <a:rPr lang="en-US" dirty="0"/>
            </a:br>
            <a:r>
              <a:rPr lang="en-US" dirty="0"/>
              <a:t>conflict(s) of interest to disclose </a:t>
            </a:r>
          </a:p>
          <a:p>
            <a:pPr>
              <a:lnSpc>
                <a:spcPts val="4000"/>
              </a:lnSpc>
            </a:pPr>
            <a:endParaRPr lang="en-US" sz="3000" dirty="0"/>
          </a:p>
          <a:p>
            <a:pPr>
              <a:lnSpc>
                <a:spcPts val="4000"/>
              </a:lnSpc>
            </a:pPr>
            <a:endParaRPr lang="pt-BR" sz="3000" dirty="0"/>
          </a:p>
          <a:p>
            <a:pPr>
              <a:lnSpc>
                <a:spcPts val="4000"/>
              </a:lnSpc>
            </a:pPr>
            <a:r>
              <a:rPr lang="pt-BR" sz="2600" dirty="0"/>
              <a:t>RDC Nº 96/08 da ANVISA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58202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FB9BAA05-1276-4E86-A672-3CEE41ADF3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94343"/>
            <a:ext cx="17926050" cy="7654552"/>
          </a:xfrm>
          <a:prstGeom prst="rect">
            <a:avLst/>
          </a:prstGeom>
          <a:noFill/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E3C7E704-45C2-4A7E-9A84-91195E3DE488}"/>
              </a:ext>
            </a:extLst>
          </p:cNvPr>
          <p:cNvSpPr txBox="1"/>
          <p:nvPr/>
        </p:nvSpPr>
        <p:spPr>
          <a:xfrm>
            <a:off x="12672907" y="9381938"/>
            <a:ext cx="38569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Gudnason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Clin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Exp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Gastroenterol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 2017</a:t>
            </a:r>
          </a:p>
        </p:txBody>
      </p:sp>
    </p:spTree>
    <p:extLst>
      <p:ext uri="{BB962C8B-B14F-4D97-AF65-F5344CB8AC3E}">
        <p14:creationId xmlns:p14="http://schemas.microsoft.com/office/powerpoint/2010/main" val="1913141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Textfeld 2"/>
          <p:cNvSpPr txBox="1">
            <a:spLocks noChangeArrowheads="1"/>
          </p:cNvSpPr>
          <p:nvPr/>
        </p:nvSpPr>
        <p:spPr bwMode="auto">
          <a:xfrm>
            <a:off x="936629" y="1500189"/>
            <a:ext cx="15840074" cy="78483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sz="3600" b="1" dirty="0">
                <a:latin typeface="Calibri" panose="020F0502020204030204" pitchFamily="34" charset="0"/>
                <a:cs typeface="Calibri" panose="020F0502020204030204" pitchFamily="34" charset="0"/>
              </a:rPr>
              <a:t>Clinical </a:t>
            </a:r>
            <a:r>
              <a:rPr lang="de-DE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history</a:t>
            </a:r>
            <a:r>
              <a:rPr lang="de-DE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>
              <a:buFontTx/>
              <a:buChar char="-"/>
            </a:pPr>
            <a:r>
              <a:rPr lang="de-DE" sz="3600" dirty="0">
                <a:latin typeface="Calibri" panose="020F0502020204030204" pitchFamily="34" charset="0"/>
                <a:cs typeface="Calibri" panose="020F0502020204030204" pitchFamily="34" charset="0"/>
              </a:rPr>
              <a:t> Post </a:t>
            </a:r>
            <a:r>
              <a:rPr lang="de-DE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trauma</a:t>
            </a:r>
            <a:r>
              <a:rPr lang="de-DE" sz="36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de-DE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burning</a:t>
            </a:r>
            <a:r>
              <a:rPr lang="de-DE" sz="36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de-DE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major</a:t>
            </a:r>
            <a:r>
              <a:rPr lang="de-DE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surgery</a:t>
            </a:r>
            <a:r>
              <a:rPr lang="de-DE" sz="3600" dirty="0">
                <a:latin typeface="Calibri" panose="020F0502020204030204" pitchFamily="34" charset="0"/>
                <a:cs typeface="Calibri" panose="020F0502020204030204" pitchFamily="34" charset="0"/>
              </a:rPr>
              <a:t> (e.g. </a:t>
            </a:r>
            <a:r>
              <a:rPr lang="de-DE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heart</a:t>
            </a:r>
            <a:r>
              <a:rPr lang="de-DE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surgery</a:t>
            </a:r>
            <a:r>
              <a:rPr lang="de-DE" sz="36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>
              <a:buFontTx/>
              <a:buChar char="-"/>
            </a:pPr>
            <a:endParaRPr lang="de-DE" sz="3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Tx/>
              <a:buChar char="-"/>
            </a:pPr>
            <a:r>
              <a:rPr lang="de-DE" sz="3600" u="sng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3600" u="sng" dirty="0" err="1">
                <a:latin typeface="Calibri" panose="020F0502020204030204" pitchFamily="34" charset="0"/>
                <a:cs typeface="Calibri" panose="020F0502020204030204" pitchFamily="34" charset="0"/>
              </a:rPr>
              <a:t>no</a:t>
            </a:r>
            <a:r>
              <a:rPr lang="de-DE" sz="3600" u="sng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3600" u="sng" dirty="0" err="1">
                <a:latin typeface="Calibri" panose="020F0502020204030204" pitchFamily="34" charset="0"/>
                <a:cs typeface="Calibri" panose="020F0502020204030204" pitchFamily="34" charset="0"/>
              </a:rPr>
              <a:t>previous</a:t>
            </a:r>
            <a:r>
              <a:rPr lang="de-DE" sz="3600" u="sng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3600" u="sng" dirty="0" err="1">
                <a:latin typeface="Calibri" panose="020F0502020204030204" pitchFamily="34" charset="0"/>
                <a:cs typeface="Calibri" panose="020F0502020204030204" pitchFamily="34" charset="0"/>
              </a:rPr>
              <a:t>hepatobiliary</a:t>
            </a:r>
            <a:r>
              <a:rPr lang="de-DE" sz="3600" u="sng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3600" u="sng" dirty="0" err="1">
                <a:latin typeface="Calibri" panose="020F0502020204030204" pitchFamily="34" charset="0"/>
                <a:cs typeface="Calibri" panose="020F0502020204030204" pitchFamily="34" charset="0"/>
              </a:rPr>
              <a:t>disease</a:t>
            </a:r>
            <a:endParaRPr lang="de-DE" sz="3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de-DE" sz="3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de-DE" sz="3600" b="1" dirty="0">
                <a:latin typeface="Calibri" panose="020F0502020204030204" pitchFamily="34" charset="0"/>
                <a:cs typeface="Calibri" panose="020F0502020204030204" pitchFamily="34" charset="0"/>
              </a:rPr>
              <a:t>Clinical </a:t>
            </a:r>
            <a:r>
              <a:rPr lang="de-DE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picture</a:t>
            </a:r>
            <a:r>
              <a:rPr lang="de-DE" sz="3600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</a:p>
          <a:p>
            <a:pPr>
              <a:buFontTx/>
              <a:buChar char="-"/>
            </a:pPr>
            <a:r>
              <a:rPr lang="de-DE" sz="3600" dirty="0">
                <a:latin typeface="Calibri" panose="020F0502020204030204" pitchFamily="34" charset="0"/>
                <a:cs typeface="Calibri" panose="020F0502020204030204" pitchFamily="34" charset="0"/>
              </a:rPr>
              <a:t>ICU-</a:t>
            </a:r>
            <a:r>
              <a:rPr lang="de-DE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stay</a:t>
            </a:r>
            <a:r>
              <a:rPr lang="de-DE" sz="3600" dirty="0">
                <a:latin typeface="Calibri" panose="020F0502020204030204" pitchFamily="34" charset="0"/>
                <a:cs typeface="Calibri" panose="020F0502020204030204" pitchFamily="34" charset="0"/>
              </a:rPr>
              <a:t>, Sepsis </a:t>
            </a:r>
          </a:p>
          <a:p>
            <a:pPr>
              <a:buFontTx/>
              <a:buChar char="-"/>
            </a:pPr>
            <a:endParaRPr lang="de-DE" sz="3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de-DE" sz="3600" dirty="0">
                <a:latin typeface="Calibri" panose="020F0502020204030204" pitchFamily="34" charset="0"/>
                <a:cs typeface="Calibri" panose="020F0502020204030204" pitchFamily="34" charset="0"/>
              </a:rPr>
              <a:t>-Laboratory: </a:t>
            </a:r>
            <a:r>
              <a:rPr lang="de-DE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cholestasis</a:t>
            </a:r>
            <a:r>
              <a:rPr lang="de-DE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parameters</a:t>
            </a:r>
            <a:r>
              <a:rPr lang="de-DE" sz="3600" dirty="0">
                <a:latin typeface="Calibri" panose="020F0502020204030204" pitchFamily="34" charset="0"/>
                <a:cs typeface="Calibri" panose="020F0502020204030204" pitchFamily="34" charset="0"/>
              </a:rPr>
              <a:t> ↑; </a:t>
            </a:r>
            <a:r>
              <a:rPr lang="de-DE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secondary</a:t>
            </a:r>
            <a:r>
              <a:rPr lang="de-DE" sz="3600" dirty="0">
                <a:latin typeface="Calibri" panose="020F0502020204030204" pitchFamily="34" charset="0"/>
                <a:cs typeface="Calibri" panose="020F0502020204030204" pitchFamily="34" charset="0"/>
              </a:rPr>
              <a:t> AST/ALT ↑</a:t>
            </a:r>
          </a:p>
          <a:p>
            <a:endParaRPr lang="de-DE" sz="3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de-DE" sz="3600" dirty="0">
                <a:latin typeface="Calibri" panose="020F0502020204030204" pitchFamily="34" charset="0"/>
                <a:cs typeface="Calibri" panose="020F0502020204030204" pitchFamily="34" charset="0"/>
              </a:rPr>
              <a:t>Echo: normal </a:t>
            </a:r>
            <a:r>
              <a:rPr lang="de-DE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vessels</a:t>
            </a:r>
            <a:endParaRPr lang="de-DE" sz="3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de-DE" sz="3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de-DE" sz="3600" dirty="0">
                <a:latin typeface="Calibri" panose="020F0502020204030204" pitchFamily="34" charset="0"/>
                <a:cs typeface="Calibri" panose="020F0502020204030204" pitchFamily="34" charset="0"/>
              </a:rPr>
              <a:t>ERCP/MRCP: </a:t>
            </a:r>
            <a:r>
              <a:rPr lang="de-DE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Biliary</a:t>
            </a:r>
            <a:r>
              <a:rPr lang="de-DE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casts</a:t>
            </a:r>
            <a:r>
              <a:rPr lang="de-DE" sz="3600" dirty="0">
                <a:latin typeface="Calibri" panose="020F0502020204030204" pitchFamily="34" charset="0"/>
                <a:cs typeface="Calibri" panose="020F0502020204030204" pitchFamily="34" charset="0"/>
              </a:rPr>
              <a:t> – </a:t>
            </a:r>
            <a:r>
              <a:rPr lang="de-DE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multifocal</a:t>
            </a:r>
            <a:r>
              <a:rPr lang="de-DE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strictures</a:t>
            </a:r>
            <a:r>
              <a:rPr lang="de-DE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with</a:t>
            </a:r>
            <a:r>
              <a:rPr lang="de-DE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prestenotic</a:t>
            </a:r>
            <a:r>
              <a:rPr lang="de-DE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dilatation</a:t>
            </a:r>
            <a:endParaRPr lang="de-DE" sz="3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de-DE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1567E64-13E6-ED62-361E-11AE7FFEEC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42950" y="284058"/>
            <a:ext cx="11665975" cy="1216131"/>
          </a:xfrm>
        </p:spPr>
        <p:txBody>
          <a:bodyPr/>
          <a:lstStyle/>
          <a:p>
            <a:r>
              <a:rPr lang="de-DE" dirty="0"/>
              <a:t>Diagnosis </a:t>
            </a:r>
            <a:r>
              <a:rPr lang="de-DE" dirty="0" err="1"/>
              <a:t>of</a:t>
            </a:r>
            <a:r>
              <a:rPr lang="de-DE" dirty="0"/>
              <a:t> ICU-SSC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514" name="Group 355"/>
          <p:cNvGrpSpPr>
            <a:grpSpLocks/>
          </p:cNvGrpSpPr>
          <p:nvPr/>
        </p:nvGrpSpPr>
        <p:grpSpPr bwMode="auto">
          <a:xfrm>
            <a:off x="358779" y="1688309"/>
            <a:ext cx="4752974" cy="2269330"/>
            <a:chOff x="113" y="663"/>
            <a:chExt cx="1497" cy="953"/>
          </a:xfrm>
        </p:grpSpPr>
        <p:sp>
          <p:nvSpPr>
            <p:cNvPr id="21704" name="Freeform 7"/>
            <p:cNvSpPr>
              <a:spLocks/>
            </p:cNvSpPr>
            <p:nvPr/>
          </p:nvSpPr>
          <p:spPr bwMode="auto">
            <a:xfrm>
              <a:off x="340" y="663"/>
              <a:ext cx="680" cy="862"/>
            </a:xfrm>
            <a:custGeom>
              <a:avLst/>
              <a:gdLst>
                <a:gd name="T0" fmla="*/ 252 w 400"/>
                <a:gd name="T1" fmla="*/ 8594 h 332"/>
                <a:gd name="T2" fmla="*/ 2899 w 400"/>
                <a:gd name="T3" fmla="*/ 317 h 332"/>
                <a:gd name="T4" fmla="*/ 2899 w 400"/>
                <a:gd name="T5" fmla="*/ 10645 h 332"/>
                <a:gd name="T6" fmla="*/ 1384 w 400"/>
                <a:gd name="T7" fmla="*/ 14771 h 332"/>
                <a:gd name="T8" fmla="*/ 252 w 400"/>
                <a:gd name="T9" fmla="*/ 8594 h 3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00"/>
                <a:gd name="T16" fmla="*/ 0 h 332"/>
                <a:gd name="T17" fmla="*/ 400 w 400"/>
                <a:gd name="T18" fmla="*/ 332 h 33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00" h="332">
                  <a:moveTo>
                    <a:pt x="30" y="189"/>
                  </a:moveTo>
                  <a:cubicBezTo>
                    <a:pt x="60" y="136"/>
                    <a:pt x="294" y="0"/>
                    <a:pt x="347" y="7"/>
                  </a:cubicBezTo>
                  <a:cubicBezTo>
                    <a:pt x="400" y="14"/>
                    <a:pt x="377" y="181"/>
                    <a:pt x="347" y="234"/>
                  </a:cubicBezTo>
                  <a:cubicBezTo>
                    <a:pt x="317" y="287"/>
                    <a:pt x="219" y="332"/>
                    <a:pt x="166" y="325"/>
                  </a:cubicBezTo>
                  <a:cubicBezTo>
                    <a:pt x="113" y="318"/>
                    <a:pt x="0" y="242"/>
                    <a:pt x="30" y="189"/>
                  </a:cubicBez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 sz="36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21705" name="Group 41"/>
            <p:cNvGrpSpPr>
              <a:grpSpLocks/>
            </p:cNvGrpSpPr>
            <p:nvPr/>
          </p:nvGrpSpPr>
          <p:grpSpPr bwMode="auto">
            <a:xfrm>
              <a:off x="476" y="1207"/>
              <a:ext cx="235" cy="166"/>
              <a:chOff x="627" y="1796"/>
              <a:chExt cx="235" cy="166"/>
            </a:xfrm>
          </p:grpSpPr>
          <p:grpSp>
            <p:nvGrpSpPr>
              <p:cNvPr id="21751" name="Group 28"/>
              <p:cNvGrpSpPr>
                <a:grpSpLocks/>
              </p:cNvGrpSpPr>
              <p:nvPr/>
            </p:nvGrpSpPr>
            <p:grpSpPr bwMode="auto">
              <a:xfrm rot="-4017491">
                <a:off x="591" y="1832"/>
                <a:ext cx="118" cy="46"/>
                <a:chOff x="522" y="1208"/>
                <a:chExt cx="118" cy="46"/>
              </a:xfrm>
            </p:grpSpPr>
            <p:sp>
              <p:nvSpPr>
                <p:cNvPr id="21764" name="Oval 17"/>
                <p:cNvSpPr>
                  <a:spLocks noChangeArrowheads="1"/>
                </p:cNvSpPr>
                <p:nvPr/>
              </p:nvSpPr>
              <p:spPr bwMode="auto">
                <a:xfrm>
                  <a:off x="522" y="1208"/>
                  <a:ext cx="118" cy="44"/>
                </a:xfrm>
                <a:prstGeom prst="ellipse">
                  <a:avLst/>
                </a:prstGeom>
                <a:solidFill>
                  <a:schemeClr val="folHlink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sz="72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1765" name="Oval 18"/>
                <p:cNvSpPr>
                  <a:spLocks noChangeArrowheads="1"/>
                </p:cNvSpPr>
                <p:nvPr/>
              </p:nvSpPr>
              <p:spPr bwMode="auto">
                <a:xfrm>
                  <a:off x="560" y="1209"/>
                  <a:ext cx="46" cy="45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sz="72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21752" name="Group 29"/>
              <p:cNvGrpSpPr>
                <a:grpSpLocks/>
              </p:cNvGrpSpPr>
              <p:nvPr/>
            </p:nvGrpSpPr>
            <p:grpSpPr bwMode="auto">
              <a:xfrm>
                <a:off x="657" y="1797"/>
                <a:ext cx="118" cy="46"/>
                <a:chOff x="522" y="1208"/>
                <a:chExt cx="118" cy="46"/>
              </a:xfrm>
            </p:grpSpPr>
            <p:sp>
              <p:nvSpPr>
                <p:cNvPr id="21762" name="Oval 30"/>
                <p:cNvSpPr>
                  <a:spLocks noChangeArrowheads="1"/>
                </p:cNvSpPr>
                <p:nvPr/>
              </p:nvSpPr>
              <p:spPr bwMode="auto">
                <a:xfrm>
                  <a:off x="522" y="1208"/>
                  <a:ext cx="118" cy="44"/>
                </a:xfrm>
                <a:prstGeom prst="ellipse">
                  <a:avLst/>
                </a:prstGeom>
                <a:solidFill>
                  <a:schemeClr val="folHlink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sz="72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1763" name="Oval 31"/>
                <p:cNvSpPr>
                  <a:spLocks noChangeArrowheads="1"/>
                </p:cNvSpPr>
                <p:nvPr/>
              </p:nvSpPr>
              <p:spPr bwMode="auto">
                <a:xfrm>
                  <a:off x="560" y="1209"/>
                  <a:ext cx="46" cy="45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sz="72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21753" name="Group 32"/>
              <p:cNvGrpSpPr>
                <a:grpSpLocks/>
              </p:cNvGrpSpPr>
              <p:nvPr/>
            </p:nvGrpSpPr>
            <p:grpSpPr bwMode="auto">
              <a:xfrm rot="1683457">
                <a:off x="643" y="1905"/>
                <a:ext cx="118" cy="46"/>
                <a:chOff x="522" y="1208"/>
                <a:chExt cx="118" cy="46"/>
              </a:xfrm>
            </p:grpSpPr>
            <p:sp>
              <p:nvSpPr>
                <p:cNvPr id="21760" name="Oval 33"/>
                <p:cNvSpPr>
                  <a:spLocks noChangeArrowheads="1"/>
                </p:cNvSpPr>
                <p:nvPr/>
              </p:nvSpPr>
              <p:spPr bwMode="auto">
                <a:xfrm>
                  <a:off x="522" y="1208"/>
                  <a:ext cx="118" cy="44"/>
                </a:xfrm>
                <a:prstGeom prst="ellipse">
                  <a:avLst/>
                </a:prstGeom>
                <a:solidFill>
                  <a:schemeClr val="folHlink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sz="72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1761" name="Oval 34"/>
                <p:cNvSpPr>
                  <a:spLocks noChangeArrowheads="1"/>
                </p:cNvSpPr>
                <p:nvPr/>
              </p:nvSpPr>
              <p:spPr bwMode="auto">
                <a:xfrm>
                  <a:off x="560" y="1209"/>
                  <a:ext cx="46" cy="45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sz="72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21754" name="Group 35"/>
              <p:cNvGrpSpPr>
                <a:grpSpLocks/>
              </p:cNvGrpSpPr>
              <p:nvPr/>
            </p:nvGrpSpPr>
            <p:grpSpPr bwMode="auto">
              <a:xfrm rot="3229643">
                <a:off x="758" y="1842"/>
                <a:ext cx="118" cy="46"/>
                <a:chOff x="522" y="1208"/>
                <a:chExt cx="118" cy="46"/>
              </a:xfrm>
            </p:grpSpPr>
            <p:sp>
              <p:nvSpPr>
                <p:cNvPr id="21758" name="Oval 36"/>
                <p:cNvSpPr>
                  <a:spLocks noChangeArrowheads="1"/>
                </p:cNvSpPr>
                <p:nvPr/>
              </p:nvSpPr>
              <p:spPr bwMode="auto">
                <a:xfrm>
                  <a:off x="522" y="1208"/>
                  <a:ext cx="118" cy="44"/>
                </a:xfrm>
                <a:prstGeom prst="ellipse">
                  <a:avLst/>
                </a:prstGeom>
                <a:solidFill>
                  <a:schemeClr val="folHlink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sz="72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1759" name="Oval 37"/>
                <p:cNvSpPr>
                  <a:spLocks noChangeArrowheads="1"/>
                </p:cNvSpPr>
                <p:nvPr/>
              </p:nvSpPr>
              <p:spPr bwMode="auto">
                <a:xfrm>
                  <a:off x="560" y="1209"/>
                  <a:ext cx="46" cy="45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sz="72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21755" name="Group 38"/>
              <p:cNvGrpSpPr>
                <a:grpSpLocks/>
              </p:cNvGrpSpPr>
              <p:nvPr/>
            </p:nvGrpSpPr>
            <p:grpSpPr bwMode="auto">
              <a:xfrm>
                <a:off x="744" y="1916"/>
                <a:ext cx="118" cy="46"/>
                <a:chOff x="522" y="1208"/>
                <a:chExt cx="118" cy="46"/>
              </a:xfrm>
            </p:grpSpPr>
            <p:sp>
              <p:nvSpPr>
                <p:cNvPr id="21756" name="Oval 39"/>
                <p:cNvSpPr>
                  <a:spLocks noChangeArrowheads="1"/>
                </p:cNvSpPr>
                <p:nvPr/>
              </p:nvSpPr>
              <p:spPr bwMode="auto">
                <a:xfrm>
                  <a:off x="522" y="1208"/>
                  <a:ext cx="118" cy="44"/>
                </a:xfrm>
                <a:prstGeom prst="ellipse">
                  <a:avLst/>
                </a:prstGeom>
                <a:solidFill>
                  <a:schemeClr val="folHlink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sz="72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1757" name="Oval 40"/>
                <p:cNvSpPr>
                  <a:spLocks noChangeArrowheads="1"/>
                </p:cNvSpPr>
                <p:nvPr/>
              </p:nvSpPr>
              <p:spPr bwMode="auto">
                <a:xfrm>
                  <a:off x="560" y="1209"/>
                  <a:ext cx="46" cy="45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sz="72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</p:grpSp>
        <p:sp>
          <p:nvSpPr>
            <p:cNvPr id="21706" name="Oval 42"/>
            <p:cNvSpPr>
              <a:spLocks noChangeArrowheads="1"/>
            </p:cNvSpPr>
            <p:nvPr/>
          </p:nvSpPr>
          <p:spPr bwMode="auto">
            <a:xfrm rot="-1901552">
              <a:off x="556" y="935"/>
              <a:ext cx="227" cy="136"/>
            </a:xfrm>
            <a:prstGeom prst="ellips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 sz="72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21707" name="Group 61"/>
            <p:cNvGrpSpPr>
              <a:grpSpLocks/>
            </p:cNvGrpSpPr>
            <p:nvPr/>
          </p:nvGrpSpPr>
          <p:grpSpPr bwMode="auto">
            <a:xfrm>
              <a:off x="748" y="1071"/>
              <a:ext cx="140" cy="140"/>
              <a:chOff x="1524" y="1888"/>
              <a:chExt cx="222" cy="222"/>
            </a:xfrm>
          </p:grpSpPr>
          <p:sp>
            <p:nvSpPr>
              <p:cNvPr id="21749" name="Oval 62"/>
              <p:cNvSpPr>
                <a:spLocks noChangeArrowheads="1"/>
              </p:cNvSpPr>
              <p:nvPr/>
            </p:nvSpPr>
            <p:spPr bwMode="auto">
              <a:xfrm>
                <a:off x="1524" y="1888"/>
                <a:ext cx="222" cy="222"/>
              </a:xfrm>
              <a:prstGeom prst="ellipse">
                <a:avLst/>
              </a:prstGeom>
              <a:noFill/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 sz="720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1750" name="Oval 63"/>
              <p:cNvSpPr>
                <a:spLocks noChangeArrowheads="1"/>
              </p:cNvSpPr>
              <p:nvPr/>
            </p:nvSpPr>
            <p:spPr bwMode="auto">
              <a:xfrm>
                <a:off x="1565" y="1933"/>
                <a:ext cx="136" cy="136"/>
              </a:xfrm>
              <a:prstGeom prst="ellipse">
                <a:avLst/>
              </a:prstGeom>
              <a:noFill/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 sz="720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21708" name="AutoShape 79"/>
            <p:cNvSpPr>
              <a:spLocks noChangeArrowheads="1"/>
            </p:cNvSpPr>
            <p:nvPr/>
          </p:nvSpPr>
          <p:spPr bwMode="auto">
            <a:xfrm>
              <a:off x="249" y="890"/>
              <a:ext cx="227" cy="317"/>
            </a:xfrm>
            <a:prstGeom prst="lightningBol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 sz="72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1709" name="AutoShape 114"/>
            <p:cNvSpPr>
              <a:spLocks noChangeArrowheads="1"/>
            </p:cNvSpPr>
            <p:nvPr/>
          </p:nvSpPr>
          <p:spPr bwMode="auto">
            <a:xfrm rot="-4729308">
              <a:off x="158" y="1253"/>
              <a:ext cx="227" cy="317"/>
            </a:xfrm>
            <a:prstGeom prst="lightningBol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 sz="72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21710" name="Group 126"/>
            <p:cNvGrpSpPr>
              <a:grpSpLocks/>
            </p:cNvGrpSpPr>
            <p:nvPr/>
          </p:nvGrpSpPr>
          <p:grpSpPr bwMode="auto">
            <a:xfrm rot="5732986">
              <a:off x="940" y="1029"/>
              <a:ext cx="136" cy="45"/>
              <a:chOff x="1247" y="1706"/>
              <a:chExt cx="136" cy="45"/>
            </a:xfrm>
          </p:grpSpPr>
          <p:sp>
            <p:nvSpPr>
              <p:cNvPr id="21747" name="Rectangle 120"/>
              <p:cNvSpPr>
                <a:spLocks noChangeArrowheads="1"/>
              </p:cNvSpPr>
              <p:nvPr/>
            </p:nvSpPr>
            <p:spPr bwMode="auto">
              <a:xfrm>
                <a:off x="1247" y="1706"/>
                <a:ext cx="136" cy="45"/>
              </a:xfrm>
              <a:prstGeom prst="rect">
                <a:avLst/>
              </a:prstGeom>
              <a:solidFill>
                <a:srgbClr val="FF505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de-DE" sz="720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1748" name="Oval 125"/>
              <p:cNvSpPr>
                <a:spLocks noChangeArrowheads="1"/>
              </p:cNvSpPr>
              <p:nvPr/>
            </p:nvSpPr>
            <p:spPr bwMode="auto">
              <a:xfrm>
                <a:off x="1293" y="1706"/>
                <a:ext cx="45" cy="45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 sz="720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21711" name="Group 74"/>
            <p:cNvGrpSpPr>
              <a:grpSpLocks/>
            </p:cNvGrpSpPr>
            <p:nvPr/>
          </p:nvGrpSpPr>
          <p:grpSpPr bwMode="auto">
            <a:xfrm>
              <a:off x="1338" y="1207"/>
              <a:ext cx="228" cy="362"/>
              <a:chOff x="1745" y="1071"/>
              <a:chExt cx="228" cy="362"/>
            </a:xfrm>
          </p:grpSpPr>
          <p:sp>
            <p:nvSpPr>
              <p:cNvPr id="21745" name="Oval 71"/>
              <p:cNvSpPr>
                <a:spLocks noChangeArrowheads="1"/>
              </p:cNvSpPr>
              <p:nvPr/>
            </p:nvSpPr>
            <p:spPr bwMode="auto">
              <a:xfrm rot="1071056">
                <a:off x="1745" y="1071"/>
                <a:ext cx="228" cy="362"/>
              </a:xfrm>
              <a:prstGeom prst="ellipse">
                <a:avLst/>
              </a:prstGeom>
              <a:solidFill>
                <a:schemeClr val="accent1"/>
              </a:solidFill>
              <a:ln w="190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 sz="720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1746" name="Oval 73"/>
              <p:cNvSpPr>
                <a:spLocks noChangeArrowheads="1"/>
              </p:cNvSpPr>
              <p:nvPr/>
            </p:nvSpPr>
            <p:spPr bwMode="auto">
              <a:xfrm rot="1435571">
                <a:off x="1782" y="1125"/>
                <a:ext cx="154" cy="254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 sz="720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21712" name="Group 127"/>
            <p:cNvGrpSpPr>
              <a:grpSpLocks/>
            </p:cNvGrpSpPr>
            <p:nvPr/>
          </p:nvGrpSpPr>
          <p:grpSpPr bwMode="auto">
            <a:xfrm rot="-212954">
              <a:off x="1338" y="1570"/>
              <a:ext cx="136" cy="45"/>
              <a:chOff x="1247" y="1706"/>
              <a:chExt cx="136" cy="45"/>
            </a:xfrm>
          </p:grpSpPr>
          <p:sp>
            <p:nvSpPr>
              <p:cNvPr id="21743" name="Rectangle 128"/>
              <p:cNvSpPr>
                <a:spLocks noChangeArrowheads="1"/>
              </p:cNvSpPr>
              <p:nvPr/>
            </p:nvSpPr>
            <p:spPr bwMode="auto">
              <a:xfrm>
                <a:off x="1247" y="1706"/>
                <a:ext cx="136" cy="45"/>
              </a:xfrm>
              <a:prstGeom prst="rect">
                <a:avLst/>
              </a:prstGeom>
              <a:solidFill>
                <a:srgbClr val="FF505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de-DE" sz="720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1744" name="Oval 129"/>
              <p:cNvSpPr>
                <a:spLocks noChangeArrowheads="1"/>
              </p:cNvSpPr>
              <p:nvPr/>
            </p:nvSpPr>
            <p:spPr bwMode="auto">
              <a:xfrm>
                <a:off x="1293" y="1706"/>
                <a:ext cx="45" cy="45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 sz="720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21713" name="Group 130"/>
            <p:cNvGrpSpPr>
              <a:grpSpLocks/>
            </p:cNvGrpSpPr>
            <p:nvPr/>
          </p:nvGrpSpPr>
          <p:grpSpPr bwMode="auto">
            <a:xfrm rot="-3070700">
              <a:off x="1474" y="1525"/>
              <a:ext cx="136" cy="45"/>
              <a:chOff x="1247" y="1706"/>
              <a:chExt cx="136" cy="45"/>
            </a:xfrm>
          </p:grpSpPr>
          <p:sp>
            <p:nvSpPr>
              <p:cNvPr id="21741" name="Rectangle 131"/>
              <p:cNvSpPr>
                <a:spLocks noChangeArrowheads="1"/>
              </p:cNvSpPr>
              <p:nvPr/>
            </p:nvSpPr>
            <p:spPr bwMode="auto">
              <a:xfrm>
                <a:off x="1247" y="1706"/>
                <a:ext cx="136" cy="45"/>
              </a:xfrm>
              <a:prstGeom prst="rect">
                <a:avLst/>
              </a:prstGeom>
              <a:solidFill>
                <a:srgbClr val="FF505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de-DE" sz="720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1742" name="Oval 132"/>
              <p:cNvSpPr>
                <a:spLocks noChangeArrowheads="1"/>
              </p:cNvSpPr>
              <p:nvPr/>
            </p:nvSpPr>
            <p:spPr bwMode="auto">
              <a:xfrm>
                <a:off x="1293" y="1706"/>
                <a:ext cx="45" cy="45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 sz="720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21714" name="Group 133"/>
            <p:cNvGrpSpPr>
              <a:grpSpLocks/>
            </p:cNvGrpSpPr>
            <p:nvPr/>
          </p:nvGrpSpPr>
          <p:grpSpPr bwMode="auto">
            <a:xfrm rot="-3709351">
              <a:off x="1520" y="1389"/>
              <a:ext cx="136" cy="45"/>
              <a:chOff x="1247" y="1706"/>
              <a:chExt cx="136" cy="45"/>
            </a:xfrm>
          </p:grpSpPr>
          <p:sp>
            <p:nvSpPr>
              <p:cNvPr id="21739" name="Rectangle 134"/>
              <p:cNvSpPr>
                <a:spLocks noChangeArrowheads="1"/>
              </p:cNvSpPr>
              <p:nvPr/>
            </p:nvSpPr>
            <p:spPr bwMode="auto">
              <a:xfrm>
                <a:off x="1247" y="1706"/>
                <a:ext cx="136" cy="45"/>
              </a:xfrm>
              <a:prstGeom prst="rect">
                <a:avLst/>
              </a:prstGeom>
              <a:solidFill>
                <a:srgbClr val="FF505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de-DE" sz="720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1740" name="Oval 135"/>
              <p:cNvSpPr>
                <a:spLocks noChangeArrowheads="1"/>
              </p:cNvSpPr>
              <p:nvPr/>
            </p:nvSpPr>
            <p:spPr bwMode="auto">
              <a:xfrm>
                <a:off x="1293" y="1706"/>
                <a:ext cx="45" cy="45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 sz="720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21715" name="Group 136"/>
            <p:cNvGrpSpPr>
              <a:grpSpLocks/>
            </p:cNvGrpSpPr>
            <p:nvPr/>
          </p:nvGrpSpPr>
          <p:grpSpPr bwMode="auto">
            <a:xfrm rot="-5859458">
              <a:off x="1520" y="1252"/>
              <a:ext cx="136" cy="45"/>
              <a:chOff x="1247" y="1706"/>
              <a:chExt cx="136" cy="45"/>
            </a:xfrm>
          </p:grpSpPr>
          <p:sp>
            <p:nvSpPr>
              <p:cNvPr id="21737" name="Rectangle 137"/>
              <p:cNvSpPr>
                <a:spLocks noChangeArrowheads="1"/>
              </p:cNvSpPr>
              <p:nvPr/>
            </p:nvSpPr>
            <p:spPr bwMode="auto">
              <a:xfrm>
                <a:off x="1247" y="1706"/>
                <a:ext cx="136" cy="45"/>
              </a:xfrm>
              <a:prstGeom prst="rect">
                <a:avLst/>
              </a:prstGeom>
              <a:solidFill>
                <a:srgbClr val="FF505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de-DE" sz="720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1738" name="Oval 138"/>
              <p:cNvSpPr>
                <a:spLocks noChangeArrowheads="1"/>
              </p:cNvSpPr>
              <p:nvPr/>
            </p:nvSpPr>
            <p:spPr bwMode="auto">
              <a:xfrm>
                <a:off x="1293" y="1706"/>
                <a:ext cx="45" cy="45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 sz="720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21716" name="Group 139"/>
            <p:cNvGrpSpPr>
              <a:grpSpLocks/>
            </p:cNvGrpSpPr>
            <p:nvPr/>
          </p:nvGrpSpPr>
          <p:grpSpPr bwMode="auto">
            <a:xfrm rot="-8991500">
              <a:off x="1429" y="1162"/>
              <a:ext cx="136" cy="45"/>
              <a:chOff x="1247" y="1706"/>
              <a:chExt cx="136" cy="45"/>
            </a:xfrm>
          </p:grpSpPr>
          <p:sp>
            <p:nvSpPr>
              <p:cNvPr id="21735" name="Rectangle 140"/>
              <p:cNvSpPr>
                <a:spLocks noChangeArrowheads="1"/>
              </p:cNvSpPr>
              <p:nvPr/>
            </p:nvSpPr>
            <p:spPr bwMode="auto">
              <a:xfrm>
                <a:off x="1247" y="1706"/>
                <a:ext cx="136" cy="45"/>
              </a:xfrm>
              <a:prstGeom prst="rect">
                <a:avLst/>
              </a:prstGeom>
              <a:solidFill>
                <a:srgbClr val="FF505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de-DE" sz="720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1736" name="Oval 141"/>
              <p:cNvSpPr>
                <a:spLocks noChangeArrowheads="1"/>
              </p:cNvSpPr>
              <p:nvPr/>
            </p:nvSpPr>
            <p:spPr bwMode="auto">
              <a:xfrm>
                <a:off x="1293" y="1706"/>
                <a:ext cx="45" cy="45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 sz="720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21717" name="Group 142"/>
            <p:cNvGrpSpPr>
              <a:grpSpLocks/>
            </p:cNvGrpSpPr>
            <p:nvPr/>
          </p:nvGrpSpPr>
          <p:grpSpPr bwMode="auto">
            <a:xfrm rot="6542206">
              <a:off x="915" y="1189"/>
              <a:ext cx="136" cy="45"/>
              <a:chOff x="1247" y="1706"/>
              <a:chExt cx="136" cy="45"/>
            </a:xfrm>
          </p:grpSpPr>
          <p:sp>
            <p:nvSpPr>
              <p:cNvPr id="21733" name="Rectangle 143"/>
              <p:cNvSpPr>
                <a:spLocks noChangeArrowheads="1"/>
              </p:cNvSpPr>
              <p:nvPr/>
            </p:nvSpPr>
            <p:spPr bwMode="auto">
              <a:xfrm>
                <a:off x="1247" y="1706"/>
                <a:ext cx="136" cy="45"/>
              </a:xfrm>
              <a:prstGeom prst="rect">
                <a:avLst/>
              </a:prstGeom>
              <a:solidFill>
                <a:srgbClr val="FF505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de-DE" sz="720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1734" name="Oval 144"/>
              <p:cNvSpPr>
                <a:spLocks noChangeArrowheads="1"/>
              </p:cNvSpPr>
              <p:nvPr/>
            </p:nvSpPr>
            <p:spPr bwMode="auto">
              <a:xfrm>
                <a:off x="1293" y="1706"/>
                <a:ext cx="45" cy="45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 sz="720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21718" name="Group 145"/>
            <p:cNvGrpSpPr>
              <a:grpSpLocks/>
            </p:cNvGrpSpPr>
            <p:nvPr/>
          </p:nvGrpSpPr>
          <p:grpSpPr bwMode="auto">
            <a:xfrm rot="7552757">
              <a:off x="852" y="1343"/>
              <a:ext cx="136" cy="45"/>
              <a:chOff x="1247" y="1706"/>
              <a:chExt cx="136" cy="45"/>
            </a:xfrm>
          </p:grpSpPr>
          <p:sp>
            <p:nvSpPr>
              <p:cNvPr id="21731" name="Rectangle 146"/>
              <p:cNvSpPr>
                <a:spLocks noChangeArrowheads="1"/>
              </p:cNvSpPr>
              <p:nvPr/>
            </p:nvSpPr>
            <p:spPr bwMode="auto">
              <a:xfrm>
                <a:off x="1247" y="1706"/>
                <a:ext cx="136" cy="45"/>
              </a:xfrm>
              <a:prstGeom prst="rect">
                <a:avLst/>
              </a:prstGeom>
              <a:solidFill>
                <a:srgbClr val="FF505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de-DE" sz="720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1732" name="Oval 147"/>
              <p:cNvSpPr>
                <a:spLocks noChangeArrowheads="1"/>
              </p:cNvSpPr>
              <p:nvPr/>
            </p:nvSpPr>
            <p:spPr bwMode="auto">
              <a:xfrm>
                <a:off x="1293" y="1706"/>
                <a:ext cx="45" cy="45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 sz="720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21719" name="Group 148"/>
            <p:cNvGrpSpPr>
              <a:grpSpLocks/>
            </p:cNvGrpSpPr>
            <p:nvPr/>
          </p:nvGrpSpPr>
          <p:grpSpPr bwMode="auto">
            <a:xfrm rot="-2284192">
              <a:off x="739" y="1459"/>
              <a:ext cx="136" cy="45"/>
              <a:chOff x="1247" y="1706"/>
              <a:chExt cx="136" cy="45"/>
            </a:xfrm>
          </p:grpSpPr>
          <p:sp>
            <p:nvSpPr>
              <p:cNvPr id="21729" name="Rectangle 149"/>
              <p:cNvSpPr>
                <a:spLocks noChangeArrowheads="1"/>
              </p:cNvSpPr>
              <p:nvPr/>
            </p:nvSpPr>
            <p:spPr bwMode="auto">
              <a:xfrm>
                <a:off x="1247" y="1706"/>
                <a:ext cx="136" cy="45"/>
              </a:xfrm>
              <a:prstGeom prst="rect">
                <a:avLst/>
              </a:prstGeom>
              <a:solidFill>
                <a:srgbClr val="FF505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de-DE" sz="720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1730" name="Oval 150"/>
              <p:cNvSpPr>
                <a:spLocks noChangeArrowheads="1"/>
              </p:cNvSpPr>
              <p:nvPr/>
            </p:nvSpPr>
            <p:spPr bwMode="auto">
              <a:xfrm>
                <a:off x="1293" y="1706"/>
                <a:ext cx="45" cy="45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 sz="720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21720" name="Group 320"/>
            <p:cNvGrpSpPr>
              <a:grpSpLocks/>
            </p:cNvGrpSpPr>
            <p:nvPr/>
          </p:nvGrpSpPr>
          <p:grpSpPr bwMode="auto">
            <a:xfrm rot="-2284192">
              <a:off x="839" y="1434"/>
              <a:ext cx="136" cy="45"/>
              <a:chOff x="1247" y="1706"/>
              <a:chExt cx="136" cy="45"/>
            </a:xfrm>
          </p:grpSpPr>
          <p:sp>
            <p:nvSpPr>
              <p:cNvPr id="21727" name="Rectangle 321"/>
              <p:cNvSpPr>
                <a:spLocks noChangeArrowheads="1"/>
              </p:cNvSpPr>
              <p:nvPr/>
            </p:nvSpPr>
            <p:spPr bwMode="auto">
              <a:xfrm>
                <a:off x="1247" y="1706"/>
                <a:ext cx="136" cy="45"/>
              </a:xfrm>
              <a:prstGeom prst="rect">
                <a:avLst/>
              </a:prstGeom>
              <a:solidFill>
                <a:srgbClr val="FF505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de-DE" sz="720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1728" name="Oval 322"/>
              <p:cNvSpPr>
                <a:spLocks noChangeArrowheads="1"/>
              </p:cNvSpPr>
              <p:nvPr/>
            </p:nvSpPr>
            <p:spPr bwMode="auto">
              <a:xfrm>
                <a:off x="1293" y="1706"/>
                <a:ext cx="45" cy="45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 sz="720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21721" name="Group 326"/>
            <p:cNvGrpSpPr>
              <a:grpSpLocks/>
            </p:cNvGrpSpPr>
            <p:nvPr/>
          </p:nvGrpSpPr>
          <p:grpSpPr bwMode="auto">
            <a:xfrm rot="-3490013">
              <a:off x="930" y="1344"/>
              <a:ext cx="136" cy="45"/>
              <a:chOff x="1247" y="1706"/>
              <a:chExt cx="136" cy="45"/>
            </a:xfrm>
          </p:grpSpPr>
          <p:sp>
            <p:nvSpPr>
              <p:cNvPr id="21725" name="Rectangle 327"/>
              <p:cNvSpPr>
                <a:spLocks noChangeArrowheads="1"/>
              </p:cNvSpPr>
              <p:nvPr/>
            </p:nvSpPr>
            <p:spPr bwMode="auto">
              <a:xfrm>
                <a:off x="1247" y="1706"/>
                <a:ext cx="136" cy="45"/>
              </a:xfrm>
              <a:prstGeom prst="rect">
                <a:avLst/>
              </a:prstGeom>
              <a:solidFill>
                <a:srgbClr val="FF505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de-DE" sz="720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1726" name="Oval 328"/>
              <p:cNvSpPr>
                <a:spLocks noChangeArrowheads="1"/>
              </p:cNvSpPr>
              <p:nvPr/>
            </p:nvSpPr>
            <p:spPr bwMode="auto">
              <a:xfrm>
                <a:off x="1293" y="1706"/>
                <a:ext cx="45" cy="45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 sz="720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21722" name="Group 329"/>
            <p:cNvGrpSpPr>
              <a:grpSpLocks/>
            </p:cNvGrpSpPr>
            <p:nvPr/>
          </p:nvGrpSpPr>
          <p:grpSpPr bwMode="auto">
            <a:xfrm rot="-5036484">
              <a:off x="975" y="1207"/>
              <a:ext cx="136" cy="45"/>
              <a:chOff x="1247" y="1706"/>
              <a:chExt cx="136" cy="45"/>
            </a:xfrm>
          </p:grpSpPr>
          <p:sp>
            <p:nvSpPr>
              <p:cNvPr id="21723" name="Rectangle 330"/>
              <p:cNvSpPr>
                <a:spLocks noChangeArrowheads="1"/>
              </p:cNvSpPr>
              <p:nvPr/>
            </p:nvSpPr>
            <p:spPr bwMode="auto">
              <a:xfrm>
                <a:off x="1247" y="1706"/>
                <a:ext cx="136" cy="45"/>
              </a:xfrm>
              <a:prstGeom prst="rect">
                <a:avLst/>
              </a:prstGeom>
              <a:solidFill>
                <a:srgbClr val="FF505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de-DE" sz="720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1724" name="Oval 331"/>
              <p:cNvSpPr>
                <a:spLocks noChangeArrowheads="1"/>
              </p:cNvSpPr>
              <p:nvPr/>
            </p:nvSpPr>
            <p:spPr bwMode="auto">
              <a:xfrm>
                <a:off x="1293" y="1706"/>
                <a:ext cx="45" cy="45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 sz="720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</p:grpSp>
      <p:sp>
        <p:nvSpPr>
          <p:cNvPr id="21515" name="Freeform 82"/>
          <p:cNvSpPr>
            <a:spLocks/>
          </p:cNvSpPr>
          <p:nvPr/>
        </p:nvSpPr>
        <p:spPr bwMode="auto">
          <a:xfrm>
            <a:off x="6483353" y="1576389"/>
            <a:ext cx="3016250" cy="2486026"/>
          </a:xfrm>
          <a:custGeom>
            <a:avLst/>
            <a:gdLst>
              <a:gd name="T0" fmla="*/ 2147483647 w 400"/>
              <a:gd name="T1" fmla="*/ 2147483647 h 332"/>
              <a:gd name="T2" fmla="*/ 2147483647 w 400"/>
              <a:gd name="T3" fmla="*/ 2147483647 h 332"/>
              <a:gd name="T4" fmla="*/ 2147483647 w 400"/>
              <a:gd name="T5" fmla="*/ 2147483647 h 332"/>
              <a:gd name="T6" fmla="*/ 2147483647 w 400"/>
              <a:gd name="T7" fmla="*/ 2147483647 h 332"/>
              <a:gd name="T8" fmla="*/ 2147483647 w 400"/>
              <a:gd name="T9" fmla="*/ 2147483647 h 33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400"/>
              <a:gd name="T16" fmla="*/ 0 h 332"/>
              <a:gd name="T17" fmla="*/ 400 w 400"/>
              <a:gd name="T18" fmla="*/ 332 h 33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400" h="332">
                <a:moveTo>
                  <a:pt x="30" y="189"/>
                </a:moveTo>
                <a:cubicBezTo>
                  <a:pt x="60" y="136"/>
                  <a:pt x="294" y="0"/>
                  <a:pt x="347" y="7"/>
                </a:cubicBezTo>
                <a:cubicBezTo>
                  <a:pt x="400" y="14"/>
                  <a:pt x="377" y="181"/>
                  <a:pt x="347" y="234"/>
                </a:cubicBezTo>
                <a:cubicBezTo>
                  <a:pt x="317" y="287"/>
                  <a:pt x="219" y="332"/>
                  <a:pt x="166" y="325"/>
                </a:cubicBezTo>
                <a:cubicBezTo>
                  <a:pt x="113" y="318"/>
                  <a:pt x="0" y="242"/>
                  <a:pt x="30" y="189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de-DE" sz="36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516" name="Oval 85"/>
          <p:cNvSpPr>
            <a:spLocks noChangeArrowheads="1"/>
          </p:cNvSpPr>
          <p:nvPr/>
        </p:nvSpPr>
        <p:spPr bwMode="auto">
          <a:xfrm rot="-4017491">
            <a:off x="7273132" y="3156744"/>
            <a:ext cx="280988" cy="139700"/>
          </a:xfrm>
          <a:prstGeom prst="ellipse">
            <a:avLst/>
          </a:prstGeom>
          <a:solidFill>
            <a:srgbClr val="CCFF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DE" sz="72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517" name="Oval 86"/>
          <p:cNvSpPr>
            <a:spLocks noChangeArrowheads="1"/>
          </p:cNvSpPr>
          <p:nvPr/>
        </p:nvSpPr>
        <p:spPr bwMode="auto">
          <a:xfrm rot="-4017491">
            <a:off x="7363621" y="3152776"/>
            <a:ext cx="109538" cy="142876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DE" sz="72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518" name="Oval 88"/>
          <p:cNvSpPr>
            <a:spLocks noChangeArrowheads="1"/>
          </p:cNvSpPr>
          <p:nvPr/>
        </p:nvSpPr>
        <p:spPr bwMode="auto">
          <a:xfrm>
            <a:off x="7439029" y="3090862"/>
            <a:ext cx="374650" cy="104776"/>
          </a:xfrm>
          <a:prstGeom prst="ellipse">
            <a:avLst/>
          </a:prstGeom>
          <a:solidFill>
            <a:srgbClr val="CCFF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DE" sz="72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519" name="Oval 91"/>
          <p:cNvSpPr>
            <a:spLocks noChangeArrowheads="1"/>
          </p:cNvSpPr>
          <p:nvPr/>
        </p:nvSpPr>
        <p:spPr bwMode="auto">
          <a:xfrm rot="1683457">
            <a:off x="7394579" y="3348038"/>
            <a:ext cx="374650" cy="104776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DE" sz="72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520" name="Oval 92"/>
          <p:cNvSpPr>
            <a:spLocks noChangeArrowheads="1"/>
          </p:cNvSpPr>
          <p:nvPr/>
        </p:nvSpPr>
        <p:spPr bwMode="auto">
          <a:xfrm rot="1683457" flipH="1">
            <a:off x="7489826" y="3333750"/>
            <a:ext cx="139700" cy="104776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DE" sz="72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1521" name="Group 93"/>
          <p:cNvGrpSpPr>
            <a:grpSpLocks/>
          </p:cNvGrpSpPr>
          <p:nvPr/>
        </p:nvGrpSpPr>
        <p:grpSpPr bwMode="auto">
          <a:xfrm rot="3229643">
            <a:off x="7806532" y="3179765"/>
            <a:ext cx="280988" cy="146050"/>
            <a:chOff x="522" y="1208"/>
            <a:chExt cx="118" cy="46"/>
          </a:xfrm>
        </p:grpSpPr>
        <p:sp>
          <p:nvSpPr>
            <p:cNvPr id="21702" name="Oval 94"/>
            <p:cNvSpPr>
              <a:spLocks noChangeArrowheads="1"/>
            </p:cNvSpPr>
            <p:nvPr/>
          </p:nvSpPr>
          <p:spPr bwMode="auto">
            <a:xfrm>
              <a:off x="522" y="1208"/>
              <a:ext cx="118" cy="44"/>
            </a:xfrm>
            <a:prstGeom prst="ellipse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 sz="72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1703" name="Oval 95"/>
            <p:cNvSpPr>
              <a:spLocks noChangeArrowheads="1"/>
            </p:cNvSpPr>
            <p:nvPr/>
          </p:nvSpPr>
          <p:spPr bwMode="auto">
            <a:xfrm>
              <a:off x="560" y="1209"/>
              <a:ext cx="46" cy="45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 sz="72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21522" name="Oval 97"/>
          <p:cNvSpPr>
            <a:spLocks noChangeArrowheads="1"/>
          </p:cNvSpPr>
          <p:nvPr/>
        </p:nvSpPr>
        <p:spPr bwMode="auto">
          <a:xfrm>
            <a:off x="7715253" y="3374232"/>
            <a:ext cx="374650" cy="104776"/>
          </a:xfrm>
          <a:prstGeom prst="ellipse">
            <a:avLst/>
          </a:prstGeom>
          <a:solidFill>
            <a:srgbClr val="CCFF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DE" sz="72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523" name="Oval 99"/>
          <p:cNvSpPr>
            <a:spLocks noChangeArrowheads="1"/>
          </p:cNvSpPr>
          <p:nvPr/>
        </p:nvSpPr>
        <p:spPr bwMode="auto">
          <a:xfrm rot="-1901552">
            <a:off x="7597776" y="2440783"/>
            <a:ext cx="720724" cy="323850"/>
          </a:xfrm>
          <a:prstGeom prst="ellips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DE" sz="72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1524" name="Group 100"/>
          <p:cNvGrpSpPr>
            <a:grpSpLocks/>
          </p:cNvGrpSpPr>
          <p:nvPr/>
        </p:nvGrpSpPr>
        <p:grpSpPr bwMode="auto">
          <a:xfrm>
            <a:off x="8207376" y="2764632"/>
            <a:ext cx="444500" cy="333376"/>
            <a:chOff x="1524" y="1888"/>
            <a:chExt cx="222" cy="222"/>
          </a:xfrm>
        </p:grpSpPr>
        <p:sp>
          <p:nvSpPr>
            <p:cNvPr id="21700" name="Oval 101"/>
            <p:cNvSpPr>
              <a:spLocks noChangeArrowheads="1"/>
            </p:cNvSpPr>
            <p:nvPr/>
          </p:nvSpPr>
          <p:spPr bwMode="auto">
            <a:xfrm>
              <a:off x="1524" y="1888"/>
              <a:ext cx="222" cy="222"/>
            </a:xfrm>
            <a:prstGeom prst="ellipse">
              <a:avLst/>
            </a:prstGeom>
            <a:noFill/>
            <a:ln w="9525">
              <a:solidFill>
                <a:srgbClr val="FF33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 sz="72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1701" name="Oval 102"/>
            <p:cNvSpPr>
              <a:spLocks noChangeArrowheads="1"/>
            </p:cNvSpPr>
            <p:nvPr/>
          </p:nvSpPr>
          <p:spPr bwMode="auto">
            <a:xfrm>
              <a:off x="1565" y="1933"/>
              <a:ext cx="136" cy="136"/>
            </a:xfrm>
            <a:prstGeom prst="ellipse">
              <a:avLst/>
            </a:prstGeom>
            <a:noFill/>
            <a:ln w="9525">
              <a:solidFill>
                <a:srgbClr val="FF33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 sz="72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21525" name="Oval 107"/>
          <p:cNvSpPr>
            <a:spLocks noChangeArrowheads="1"/>
          </p:cNvSpPr>
          <p:nvPr/>
        </p:nvSpPr>
        <p:spPr bwMode="auto">
          <a:xfrm>
            <a:off x="7204079" y="2981325"/>
            <a:ext cx="142874" cy="107158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DE" sz="72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526" name="Oval 108"/>
          <p:cNvSpPr>
            <a:spLocks noChangeArrowheads="1"/>
          </p:cNvSpPr>
          <p:nvPr/>
        </p:nvSpPr>
        <p:spPr bwMode="auto">
          <a:xfrm>
            <a:off x="8067679" y="3521870"/>
            <a:ext cx="142874" cy="107156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DE" sz="72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527" name="Oval 109"/>
          <p:cNvSpPr>
            <a:spLocks noChangeArrowheads="1"/>
          </p:cNvSpPr>
          <p:nvPr/>
        </p:nvSpPr>
        <p:spPr bwMode="auto">
          <a:xfrm>
            <a:off x="7489829" y="2874170"/>
            <a:ext cx="142874" cy="107156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DE" sz="72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528" name="Oval 110"/>
          <p:cNvSpPr>
            <a:spLocks noChangeArrowheads="1"/>
          </p:cNvSpPr>
          <p:nvPr/>
        </p:nvSpPr>
        <p:spPr bwMode="auto">
          <a:xfrm>
            <a:off x="7778750" y="2981325"/>
            <a:ext cx="142876" cy="107158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DE" sz="72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529" name="Oval 111"/>
          <p:cNvSpPr>
            <a:spLocks noChangeArrowheads="1"/>
          </p:cNvSpPr>
          <p:nvPr/>
        </p:nvSpPr>
        <p:spPr bwMode="auto">
          <a:xfrm>
            <a:off x="8499479" y="3198020"/>
            <a:ext cx="142874" cy="107156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DE" sz="72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530" name="Oval 112"/>
          <p:cNvSpPr>
            <a:spLocks noChangeArrowheads="1"/>
          </p:cNvSpPr>
          <p:nvPr/>
        </p:nvSpPr>
        <p:spPr bwMode="auto">
          <a:xfrm>
            <a:off x="8499479" y="2550320"/>
            <a:ext cx="142874" cy="107156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DE" sz="72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531" name="Oval 113"/>
          <p:cNvSpPr>
            <a:spLocks noChangeArrowheads="1"/>
          </p:cNvSpPr>
          <p:nvPr/>
        </p:nvSpPr>
        <p:spPr bwMode="auto">
          <a:xfrm>
            <a:off x="8499479" y="2119313"/>
            <a:ext cx="142874" cy="107158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DE" sz="72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1532" name="Group 153"/>
          <p:cNvGrpSpPr>
            <a:grpSpLocks/>
          </p:cNvGrpSpPr>
          <p:nvPr/>
        </p:nvGrpSpPr>
        <p:grpSpPr bwMode="auto">
          <a:xfrm>
            <a:off x="10369550" y="2871788"/>
            <a:ext cx="723900" cy="862012"/>
            <a:chOff x="1745" y="1071"/>
            <a:chExt cx="228" cy="362"/>
          </a:xfrm>
        </p:grpSpPr>
        <p:sp>
          <p:nvSpPr>
            <p:cNvPr id="21698" name="Oval 154"/>
            <p:cNvSpPr>
              <a:spLocks noChangeArrowheads="1"/>
            </p:cNvSpPr>
            <p:nvPr/>
          </p:nvSpPr>
          <p:spPr bwMode="auto">
            <a:xfrm rot="1071056">
              <a:off x="1745" y="1071"/>
              <a:ext cx="228" cy="362"/>
            </a:xfrm>
            <a:prstGeom prst="ellipse">
              <a:avLst/>
            </a:prstGeom>
            <a:solidFill>
              <a:schemeClr val="accent1"/>
            </a:solidFill>
            <a:ln w="19050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 sz="72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1699" name="Oval 155"/>
            <p:cNvSpPr>
              <a:spLocks noChangeArrowheads="1"/>
            </p:cNvSpPr>
            <p:nvPr/>
          </p:nvSpPr>
          <p:spPr bwMode="auto">
            <a:xfrm rot="1435571">
              <a:off x="1782" y="1125"/>
              <a:ext cx="154" cy="254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 sz="72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1533" name="Group 156"/>
          <p:cNvGrpSpPr>
            <a:grpSpLocks/>
          </p:cNvGrpSpPr>
          <p:nvPr/>
        </p:nvGrpSpPr>
        <p:grpSpPr bwMode="auto">
          <a:xfrm rot="-212954">
            <a:off x="10369550" y="3736182"/>
            <a:ext cx="431800" cy="107156"/>
            <a:chOff x="1247" y="1706"/>
            <a:chExt cx="136" cy="45"/>
          </a:xfrm>
        </p:grpSpPr>
        <p:sp>
          <p:nvSpPr>
            <p:cNvPr id="21696" name="Rectangle 157"/>
            <p:cNvSpPr>
              <a:spLocks noChangeArrowheads="1"/>
            </p:cNvSpPr>
            <p:nvPr/>
          </p:nvSpPr>
          <p:spPr bwMode="auto">
            <a:xfrm>
              <a:off x="1247" y="1706"/>
              <a:ext cx="136" cy="45"/>
            </a:xfrm>
            <a:prstGeom prst="rect">
              <a:avLst/>
            </a:prstGeom>
            <a:solidFill>
              <a:srgbClr val="FF505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 sz="72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1697" name="Oval 158"/>
            <p:cNvSpPr>
              <a:spLocks noChangeArrowheads="1"/>
            </p:cNvSpPr>
            <p:nvPr/>
          </p:nvSpPr>
          <p:spPr bwMode="auto">
            <a:xfrm>
              <a:off x="1293" y="1706"/>
              <a:ext cx="45" cy="45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 sz="72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1534" name="Group 159"/>
          <p:cNvGrpSpPr>
            <a:grpSpLocks/>
          </p:cNvGrpSpPr>
          <p:nvPr/>
        </p:nvGrpSpPr>
        <p:grpSpPr bwMode="auto">
          <a:xfrm rot="-3070700">
            <a:off x="10853741" y="3612359"/>
            <a:ext cx="323850" cy="142874"/>
            <a:chOff x="1247" y="1706"/>
            <a:chExt cx="136" cy="45"/>
          </a:xfrm>
        </p:grpSpPr>
        <p:sp>
          <p:nvSpPr>
            <p:cNvPr id="21694" name="Rectangle 160"/>
            <p:cNvSpPr>
              <a:spLocks noChangeArrowheads="1"/>
            </p:cNvSpPr>
            <p:nvPr/>
          </p:nvSpPr>
          <p:spPr bwMode="auto">
            <a:xfrm>
              <a:off x="1247" y="1706"/>
              <a:ext cx="136" cy="45"/>
            </a:xfrm>
            <a:prstGeom prst="rect">
              <a:avLst/>
            </a:prstGeom>
            <a:solidFill>
              <a:srgbClr val="FF505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 sz="72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1695" name="Oval 161"/>
            <p:cNvSpPr>
              <a:spLocks noChangeArrowheads="1"/>
            </p:cNvSpPr>
            <p:nvPr/>
          </p:nvSpPr>
          <p:spPr bwMode="auto">
            <a:xfrm>
              <a:off x="1293" y="1706"/>
              <a:ext cx="45" cy="45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 sz="72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21535" name="Rectangle 163"/>
          <p:cNvSpPr>
            <a:spLocks noChangeArrowheads="1"/>
          </p:cNvSpPr>
          <p:nvPr/>
        </p:nvSpPr>
        <p:spPr bwMode="auto">
          <a:xfrm rot="-3709351">
            <a:off x="10999791" y="3288509"/>
            <a:ext cx="323850" cy="142874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 sz="72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536" name="Oval 164"/>
          <p:cNvSpPr>
            <a:spLocks noChangeArrowheads="1"/>
          </p:cNvSpPr>
          <p:nvPr/>
        </p:nvSpPr>
        <p:spPr bwMode="auto">
          <a:xfrm rot="-3709351">
            <a:off x="11108136" y="3284937"/>
            <a:ext cx="107156" cy="142874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DE" sz="72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1537" name="Group 165"/>
          <p:cNvGrpSpPr>
            <a:grpSpLocks/>
          </p:cNvGrpSpPr>
          <p:nvPr/>
        </p:nvGrpSpPr>
        <p:grpSpPr bwMode="auto">
          <a:xfrm rot="-5859458">
            <a:off x="10999791" y="2962277"/>
            <a:ext cx="323850" cy="142874"/>
            <a:chOff x="1247" y="1706"/>
            <a:chExt cx="136" cy="45"/>
          </a:xfrm>
        </p:grpSpPr>
        <p:sp>
          <p:nvSpPr>
            <p:cNvPr id="21692" name="Rectangle 166"/>
            <p:cNvSpPr>
              <a:spLocks noChangeArrowheads="1"/>
            </p:cNvSpPr>
            <p:nvPr/>
          </p:nvSpPr>
          <p:spPr bwMode="auto">
            <a:xfrm>
              <a:off x="1247" y="1706"/>
              <a:ext cx="136" cy="45"/>
            </a:xfrm>
            <a:prstGeom prst="rect">
              <a:avLst/>
            </a:prstGeom>
            <a:solidFill>
              <a:srgbClr val="FF505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 sz="72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1693" name="Oval 167"/>
            <p:cNvSpPr>
              <a:spLocks noChangeArrowheads="1"/>
            </p:cNvSpPr>
            <p:nvPr/>
          </p:nvSpPr>
          <p:spPr bwMode="auto">
            <a:xfrm>
              <a:off x="1293" y="1706"/>
              <a:ext cx="45" cy="45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 sz="72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1538" name="Group 168"/>
          <p:cNvGrpSpPr>
            <a:grpSpLocks/>
          </p:cNvGrpSpPr>
          <p:nvPr/>
        </p:nvGrpSpPr>
        <p:grpSpPr bwMode="auto">
          <a:xfrm rot="-8991500">
            <a:off x="10658476" y="2764632"/>
            <a:ext cx="431800" cy="107156"/>
            <a:chOff x="1247" y="1706"/>
            <a:chExt cx="136" cy="45"/>
          </a:xfrm>
        </p:grpSpPr>
        <p:sp>
          <p:nvSpPr>
            <p:cNvPr id="21690" name="Rectangle 169"/>
            <p:cNvSpPr>
              <a:spLocks noChangeArrowheads="1"/>
            </p:cNvSpPr>
            <p:nvPr/>
          </p:nvSpPr>
          <p:spPr bwMode="auto">
            <a:xfrm>
              <a:off x="1247" y="1706"/>
              <a:ext cx="136" cy="45"/>
            </a:xfrm>
            <a:prstGeom prst="rect">
              <a:avLst/>
            </a:prstGeom>
            <a:solidFill>
              <a:srgbClr val="FF505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 sz="72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1691" name="Oval 170"/>
            <p:cNvSpPr>
              <a:spLocks noChangeArrowheads="1"/>
            </p:cNvSpPr>
            <p:nvPr/>
          </p:nvSpPr>
          <p:spPr bwMode="auto">
            <a:xfrm>
              <a:off x="1293" y="1706"/>
              <a:ext cx="45" cy="45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 sz="72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1539" name="Group 185"/>
          <p:cNvGrpSpPr>
            <a:grpSpLocks/>
          </p:cNvGrpSpPr>
          <p:nvPr/>
        </p:nvGrpSpPr>
        <p:grpSpPr bwMode="auto">
          <a:xfrm rot="3203084">
            <a:off x="8660609" y="1631952"/>
            <a:ext cx="109538" cy="431800"/>
            <a:chOff x="3016" y="618"/>
            <a:chExt cx="46" cy="136"/>
          </a:xfrm>
        </p:grpSpPr>
        <p:sp>
          <p:nvSpPr>
            <p:cNvPr id="21688" name="Oval 174"/>
            <p:cNvSpPr>
              <a:spLocks noChangeArrowheads="1"/>
            </p:cNvSpPr>
            <p:nvPr/>
          </p:nvSpPr>
          <p:spPr bwMode="auto">
            <a:xfrm>
              <a:off x="3016" y="618"/>
              <a:ext cx="46" cy="136"/>
            </a:xfrm>
            <a:prstGeom prst="ellipse">
              <a:avLst/>
            </a:prstGeom>
            <a:solidFill>
              <a:srgbClr val="00CC00"/>
            </a:solidFill>
            <a:ln w="19050">
              <a:solidFill>
                <a:schemeClr val="fol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 sz="72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1689" name="Oval 173"/>
            <p:cNvSpPr>
              <a:spLocks noChangeArrowheads="1"/>
            </p:cNvSpPr>
            <p:nvPr/>
          </p:nvSpPr>
          <p:spPr bwMode="auto">
            <a:xfrm>
              <a:off x="3022" y="657"/>
              <a:ext cx="31" cy="58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00CC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 sz="72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1540" name="Group 186"/>
          <p:cNvGrpSpPr>
            <a:grpSpLocks/>
          </p:cNvGrpSpPr>
          <p:nvPr/>
        </p:nvGrpSpPr>
        <p:grpSpPr bwMode="auto">
          <a:xfrm rot="3006205">
            <a:off x="9362283" y="1574802"/>
            <a:ext cx="109538" cy="431800"/>
            <a:chOff x="3016" y="618"/>
            <a:chExt cx="46" cy="136"/>
          </a:xfrm>
        </p:grpSpPr>
        <p:sp>
          <p:nvSpPr>
            <p:cNvPr id="21686" name="Oval 187"/>
            <p:cNvSpPr>
              <a:spLocks noChangeArrowheads="1"/>
            </p:cNvSpPr>
            <p:nvPr/>
          </p:nvSpPr>
          <p:spPr bwMode="auto">
            <a:xfrm>
              <a:off x="3016" y="618"/>
              <a:ext cx="46" cy="136"/>
            </a:xfrm>
            <a:prstGeom prst="ellipse">
              <a:avLst/>
            </a:prstGeom>
            <a:solidFill>
              <a:srgbClr val="00CC00"/>
            </a:solidFill>
            <a:ln w="19050">
              <a:solidFill>
                <a:schemeClr val="fol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 sz="72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1687" name="Oval 188"/>
            <p:cNvSpPr>
              <a:spLocks noChangeArrowheads="1"/>
            </p:cNvSpPr>
            <p:nvPr/>
          </p:nvSpPr>
          <p:spPr bwMode="auto">
            <a:xfrm>
              <a:off x="3022" y="657"/>
              <a:ext cx="31" cy="58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00CC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 sz="72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1541" name="Group 189"/>
          <p:cNvGrpSpPr>
            <a:grpSpLocks/>
          </p:cNvGrpSpPr>
          <p:nvPr/>
        </p:nvGrpSpPr>
        <p:grpSpPr bwMode="auto">
          <a:xfrm rot="3157518">
            <a:off x="8949533" y="1684340"/>
            <a:ext cx="109538" cy="431800"/>
            <a:chOff x="3016" y="618"/>
            <a:chExt cx="46" cy="136"/>
          </a:xfrm>
        </p:grpSpPr>
        <p:sp>
          <p:nvSpPr>
            <p:cNvPr id="21684" name="Oval 190"/>
            <p:cNvSpPr>
              <a:spLocks noChangeArrowheads="1"/>
            </p:cNvSpPr>
            <p:nvPr/>
          </p:nvSpPr>
          <p:spPr bwMode="auto">
            <a:xfrm>
              <a:off x="3016" y="618"/>
              <a:ext cx="46" cy="136"/>
            </a:xfrm>
            <a:prstGeom prst="ellipse">
              <a:avLst/>
            </a:prstGeom>
            <a:solidFill>
              <a:srgbClr val="00CC00"/>
            </a:solidFill>
            <a:ln w="19050">
              <a:solidFill>
                <a:schemeClr val="fol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 sz="72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1685" name="Oval 191"/>
            <p:cNvSpPr>
              <a:spLocks noChangeArrowheads="1"/>
            </p:cNvSpPr>
            <p:nvPr/>
          </p:nvSpPr>
          <p:spPr bwMode="auto">
            <a:xfrm>
              <a:off x="3022" y="657"/>
              <a:ext cx="31" cy="58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00CC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 sz="72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1542" name="Group 192"/>
          <p:cNvGrpSpPr>
            <a:grpSpLocks/>
          </p:cNvGrpSpPr>
          <p:nvPr/>
        </p:nvGrpSpPr>
        <p:grpSpPr bwMode="auto">
          <a:xfrm rot="2836106">
            <a:off x="8949533" y="1415258"/>
            <a:ext cx="109538" cy="431800"/>
            <a:chOff x="3016" y="618"/>
            <a:chExt cx="46" cy="136"/>
          </a:xfrm>
        </p:grpSpPr>
        <p:sp>
          <p:nvSpPr>
            <p:cNvPr id="21682" name="Oval 193"/>
            <p:cNvSpPr>
              <a:spLocks noChangeArrowheads="1"/>
            </p:cNvSpPr>
            <p:nvPr/>
          </p:nvSpPr>
          <p:spPr bwMode="auto">
            <a:xfrm>
              <a:off x="3016" y="618"/>
              <a:ext cx="46" cy="136"/>
            </a:xfrm>
            <a:prstGeom prst="ellipse">
              <a:avLst/>
            </a:prstGeom>
            <a:solidFill>
              <a:srgbClr val="00CC00"/>
            </a:solidFill>
            <a:ln w="19050">
              <a:solidFill>
                <a:schemeClr val="fol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 sz="72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1683" name="Oval 194"/>
            <p:cNvSpPr>
              <a:spLocks noChangeArrowheads="1"/>
            </p:cNvSpPr>
            <p:nvPr/>
          </p:nvSpPr>
          <p:spPr bwMode="auto">
            <a:xfrm>
              <a:off x="3022" y="657"/>
              <a:ext cx="31" cy="58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00CC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 sz="72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1543" name="Group 195"/>
          <p:cNvGrpSpPr>
            <a:grpSpLocks/>
          </p:cNvGrpSpPr>
          <p:nvPr/>
        </p:nvGrpSpPr>
        <p:grpSpPr bwMode="auto">
          <a:xfrm rot="3157518">
            <a:off x="9238459" y="1415258"/>
            <a:ext cx="109538" cy="431800"/>
            <a:chOff x="3016" y="618"/>
            <a:chExt cx="46" cy="136"/>
          </a:xfrm>
        </p:grpSpPr>
        <p:sp>
          <p:nvSpPr>
            <p:cNvPr id="21680" name="Oval 196"/>
            <p:cNvSpPr>
              <a:spLocks noChangeArrowheads="1"/>
            </p:cNvSpPr>
            <p:nvPr/>
          </p:nvSpPr>
          <p:spPr bwMode="auto">
            <a:xfrm>
              <a:off x="3016" y="618"/>
              <a:ext cx="46" cy="136"/>
            </a:xfrm>
            <a:prstGeom prst="ellipse">
              <a:avLst/>
            </a:prstGeom>
            <a:solidFill>
              <a:srgbClr val="00CC00"/>
            </a:solidFill>
            <a:ln w="19050">
              <a:solidFill>
                <a:schemeClr val="fol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 sz="72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1681" name="Oval 197"/>
            <p:cNvSpPr>
              <a:spLocks noChangeArrowheads="1"/>
            </p:cNvSpPr>
            <p:nvPr/>
          </p:nvSpPr>
          <p:spPr bwMode="auto">
            <a:xfrm>
              <a:off x="3022" y="657"/>
              <a:ext cx="31" cy="58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00CC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 sz="72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1544" name="Group 258"/>
          <p:cNvGrpSpPr>
            <a:grpSpLocks/>
          </p:cNvGrpSpPr>
          <p:nvPr/>
        </p:nvGrpSpPr>
        <p:grpSpPr bwMode="auto">
          <a:xfrm rot="5732986">
            <a:off x="9190041" y="2747965"/>
            <a:ext cx="323850" cy="142874"/>
            <a:chOff x="1247" y="1706"/>
            <a:chExt cx="136" cy="45"/>
          </a:xfrm>
        </p:grpSpPr>
        <p:sp>
          <p:nvSpPr>
            <p:cNvPr id="21678" name="Rectangle 259"/>
            <p:cNvSpPr>
              <a:spLocks noChangeArrowheads="1"/>
            </p:cNvSpPr>
            <p:nvPr/>
          </p:nvSpPr>
          <p:spPr bwMode="auto">
            <a:xfrm>
              <a:off x="1247" y="1706"/>
              <a:ext cx="136" cy="45"/>
            </a:xfrm>
            <a:prstGeom prst="rect">
              <a:avLst/>
            </a:prstGeom>
            <a:solidFill>
              <a:srgbClr val="FF505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 sz="72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1679" name="Oval 260"/>
            <p:cNvSpPr>
              <a:spLocks noChangeArrowheads="1"/>
            </p:cNvSpPr>
            <p:nvPr/>
          </p:nvSpPr>
          <p:spPr bwMode="auto">
            <a:xfrm>
              <a:off x="1293" y="1706"/>
              <a:ext cx="45" cy="45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 sz="72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1545" name="Group 261"/>
          <p:cNvGrpSpPr>
            <a:grpSpLocks/>
          </p:cNvGrpSpPr>
          <p:nvPr/>
        </p:nvGrpSpPr>
        <p:grpSpPr bwMode="auto">
          <a:xfrm rot="6542206">
            <a:off x="9110665" y="3128962"/>
            <a:ext cx="323850" cy="142876"/>
            <a:chOff x="1247" y="1706"/>
            <a:chExt cx="136" cy="45"/>
          </a:xfrm>
        </p:grpSpPr>
        <p:sp>
          <p:nvSpPr>
            <p:cNvPr id="21676" name="Rectangle 262"/>
            <p:cNvSpPr>
              <a:spLocks noChangeArrowheads="1"/>
            </p:cNvSpPr>
            <p:nvPr/>
          </p:nvSpPr>
          <p:spPr bwMode="auto">
            <a:xfrm>
              <a:off x="1247" y="1706"/>
              <a:ext cx="136" cy="45"/>
            </a:xfrm>
            <a:prstGeom prst="rect">
              <a:avLst/>
            </a:prstGeom>
            <a:solidFill>
              <a:srgbClr val="FF505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 sz="72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1677" name="Oval 263"/>
            <p:cNvSpPr>
              <a:spLocks noChangeArrowheads="1"/>
            </p:cNvSpPr>
            <p:nvPr/>
          </p:nvSpPr>
          <p:spPr bwMode="auto">
            <a:xfrm>
              <a:off x="1293" y="1706"/>
              <a:ext cx="45" cy="45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 sz="72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1546" name="Group 264"/>
          <p:cNvGrpSpPr>
            <a:grpSpLocks/>
          </p:cNvGrpSpPr>
          <p:nvPr/>
        </p:nvGrpSpPr>
        <p:grpSpPr bwMode="auto">
          <a:xfrm rot="7552757">
            <a:off x="8910641" y="3495677"/>
            <a:ext cx="323850" cy="142874"/>
            <a:chOff x="1247" y="1706"/>
            <a:chExt cx="136" cy="45"/>
          </a:xfrm>
        </p:grpSpPr>
        <p:sp>
          <p:nvSpPr>
            <p:cNvPr id="21674" name="Rectangle 265"/>
            <p:cNvSpPr>
              <a:spLocks noChangeArrowheads="1"/>
            </p:cNvSpPr>
            <p:nvPr/>
          </p:nvSpPr>
          <p:spPr bwMode="auto">
            <a:xfrm>
              <a:off x="1247" y="1706"/>
              <a:ext cx="136" cy="45"/>
            </a:xfrm>
            <a:prstGeom prst="rect">
              <a:avLst/>
            </a:prstGeom>
            <a:solidFill>
              <a:srgbClr val="FF505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 sz="72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1675" name="Oval 266"/>
            <p:cNvSpPr>
              <a:spLocks noChangeArrowheads="1"/>
            </p:cNvSpPr>
            <p:nvPr/>
          </p:nvSpPr>
          <p:spPr bwMode="auto">
            <a:xfrm>
              <a:off x="1293" y="1706"/>
              <a:ext cx="45" cy="45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 sz="72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1547" name="Group 267"/>
          <p:cNvGrpSpPr>
            <a:grpSpLocks/>
          </p:cNvGrpSpPr>
          <p:nvPr/>
        </p:nvGrpSpPr>
        <p:grpSpPr bwMode="auto">
          <a:xfrm rot="-2284192">
            <a:off x="8499476" y="3788570"/>
            <a:ext cx="431800" cy="107156"/>
            <a:chOff x="1247" y="1706"/>
            <a:chExt cx="136" cy="45"/>
          </a:xfrm>
        </p:grpSpPr>
        <p:sp>
          <p:nvSpPr>
            <p:cNvPr id="21672" name="Rectangle 268"/>
            <p:cNvSpPr>
              <a:spLocks noChangeArrowheads="1"/>
            </p:cNvSpPr>
            <p:nvPr/>
          </p:nvSpPr>
          <p:spPr bwMode="auto">
            <a:xfrm>
              <a:off x="1247" y="1706"/>
              <a:ext cx="136" cy="45"/>
            </a:xfrm>
            <a:prstGeom prst="rect">
              <a:avLst/>
            </a:prstGeom>
            <a:solidFill>
              <a:srgbClr val="FF505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 sz="72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1673" name="Oval 269"/>
            <p:cNvSpPr>
              <a:spLocks noChangeArrowheads="1"/>
            </p:cNvSpPr>
            <p:nvPr/>
          </p:nvSpPr>
          <p:spPr bwMode="auto">
            <a:xfrm>
              <a:off x="1293" y="1706"/>
              <a:ext cx="45" cy="45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 sz="72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1548" name="Group 332"/>
          <p:cNvGrpSpPr>
            <a:grpSpLocks/>
          </p:cNvGrpSpPr>
          <p:nvPr/>
        </p:nvGrpSpPr>
        <p:grpSpPr bwMode="auto">
          <a:xfrm rot="-2284192">
            <a:off x="8829676" y="3771901"/>
            <a:ext cx="431800" cy="107158"/>
            <a:chOff x="1247" y="1706"/>
            <a:chExt cx="136" cy="45"/>
          </a:xfrm>
        </p:grpSpPr>
        <p:sp>
          <p:nvSpPr>
            <p:cNvPr id="21670" name="Rectangle 333"/>
            <p:cNvSpPr>
              <a:spLocks noChangeArrowheads="1"/>
            </p:cNvSpPr>
            <p:nvPr/>
          </p:nvSpPr>
          <p:spPr bwMode="auto">
            <a:xfrm>
              <a:off x="1247" y="1706"/>
              <a:ext cx="136" cy="45"/>
            </a:xfrm>
            <a:prstGeom prst="rect">
              <a:avLst/>
            </a:prstGeom>
            <a:solidFill>
              <a:srgbClr val="FF505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 sz="72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1671" name="Oval 334"/>
            <p:cNvSpPr>
              <a:spLocks noChangeArrowheads="1"/>
            </p:cNvSpPr>
            <p:nvPr/>
          </p:nvSpPr>
          <p:spPr bwMode="auto">
            <a:xfrm>
              <a:off x="1293" y="1706"/>
              <a:ext cx="45" cy="45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 sz="72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1549" name="Group 335"/>
          <p:cNvGrpSpPr>
            <a:grpSpLocks/>
          </p:cNvGrpSpPr>
          <p:nvPr/>
        </p:nvGrpSpPr>
        <p:grpSpPr bwMode="auto">
          <a:xfrm rot="-3490013">
            <a:off x="9170991" y="3540921"/>
            <a:ext cx="323850" cy="142874"/>
            <a:chOff x="1247" y="1706"/>
            <a:chExt cx="136" cy="45"/>
          </a:xfrm>
        </p:grpSpPr>
        <p:sp>
          <p:nvSpPr>
            <p:cNvPr id="21668" name="Rectangle 336"/>
            <p:cNvSpPr>
              <a:spLocks noChangeArrowheads="1"/>
            </p:cNvSpPr>
            <p:nvPr/>
          </p:nvSpPr>
          <p:spPr bwMode="auto">
            <a:xfrm>
              <a:off x="1247" y="1706"/>
              <a:ext cx="136" cy="45"/>
            </a:xfrm>
            <a:prstGeom prst="rect">
              <a:avLst/>
            </a:prstGeom>
            <a:solidFill>
              <a:srgbClr val="FF505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 sz="72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1669" name="Oval 337"/>
            <p:cNvSpPr>
              <a:spLocks noChangeArrowheads="1"/>
            </p:cNvSpPr>
            <p:nvPr/>
          </p:nvSpPr>
          <p:spPr bwMode="auto">
            <a:xfrm>
              <a:off x="1293" y="1706"/>
              <a:ext cx="45" cy="45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 sz="72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1550" name="Group 338"/>
          <p:cNvGrpSpPr>
            <a:grpSpLocks/>
          </p:cNvGrpSpPr>
          <p:nvPr/>
        </p:nvGrpSpPr>
        <p:grpSpPr bwMode="auto">
          <a:xfrm rot="-5036484">
            <a:off x="9313865" y="3214686"/>
            <a:ext cx="323850" cy="142876"/>
            <a:chOff x="1247" y="1706"/>
            <a:chExt cx="136" cy="45"/>
          </a:xfrm>
        </p:grpSpPr>
        <p:sp>
          <p:nvSpPr>
            <p:cNvPr id="21666" name="Rectangle 339"/>
            <p:cNvSpPr>
              <a:spLocks noChangeArrowheads="1"/>
            </p:cNvSpPr>
            <p:nvPr/>
          </p:nvSpPr>
          <p:spPr bwMode="auto">
            <a:xfrm>
              <a:off x="1247" y="1706"/>
              <a:ext cx="136" cy="45"/>
            </a:xfrm>
            <a:prstGeom prst="rect">
              <a:avLst/>
            </a:prstGeom>
            <a:solidFill>
              <a:srgbClr val="FF505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 sz="72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1667" name="Oval 340"/>
            <p:cNvSpPr>
              <a:spLocks noChangeArrowheads="1"/>
            </p:cNvSpPr>
            <p:nvPr/>
          </p:nvSpPr>
          <p:spPr bwMode="auto">
            <a:xfrm>
              <a:off x="1293" y="1706"/>
              <a:ext cx="45" cy="45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 sz="72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1551" name="Group 359"/>
          <p:cNvGrpSpPr>
            <a:grpSpLocks/>
          </p:cNvGrpSpPr>
          <p:nvPr/>
        </p:nvGrpSpPr>
        <p:grpSpPr bwMode="auto">
          <a:xfrm>
            <a:off x="12604750" y="1576389"/>
            <a:ext cx="5181600" cy="2486026"/>
            <a:chOff x="3970" y="662"/>
            <a:chExt cx="1632" cy="1044"/>
          </a:xfrm>
        </p:grpSpPr>
        <p:sp>
          <p:nvSpPr>
            <p:cNvPr id="21563" name="Freeform 200"/>
            <p:cNvSpPr>
              <a:spLocks/>
            </p:cNvSpPr>
            <p:nvPr/>
          </p:nvSpPr>
          <p:spPr bwMode="auto">
            <a:xfrm>
              <a:off x="4106" y="662"/>
              <a:ext cx="950" cy="1044"/>
            </a:xfrm>
            <a:custGeom>
              <a:avLst/>
              <a:gdLst>
                <a:gd name="T0" fmla="*/ 952 w 400"/>
                <a:gd name="T1" fmla="*/ 18471 h 332"/>
                <a:gd name="T2" fmla="*/ 11039 w 400"/>
                <a:gd name="T3" fmla="*/ 682 h 332"/>
                <a:gd name="T4" fmla="*/ 11039 w 400"/>
                <a:gd name="T5" fmla="*/ 22883 h 332"/>
                <a:gd name="T6" fmla="*/ 5280 w 400"/>
                <a:gd name="T7" fmla="*/ 31782 h 332"/>
                <a:gd name="T8" fmla="*/ 952 w 400"/>
                <a:gd name="T9" fmla="*/ 18471 h 3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00"/>
                <a:gd name="T16" fmla="*/ 0 h 332"/>
                <a:gd name="T17" fmla="*/ 400 w 400"/>
                <a:gd name="T18" fmla="*/ 332 h 33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00" h="332">
                  <a:moveTo>
                    <a:pt x="30" y="189"/>
                  </a:moveTo>
                  <a:cubicBezTo>
                    <a:pt x="60" y="136"/>
                    <a:pt x="294" y="0"/>
                    <a:pt x="347" y="7"/>
                  </a:cubicBezTo>
                  <a:cubicBezTo>
                    <a:pt x="400" y="14"/>
                    <a:pt x="377" y="181"/>
                    <a:pt x="347" y="234"/>
                  </a:cubicBezTo>
                  <a:cubicBezTo>
                    <a:pt x="317" y="287"/>
                    <a:pt x="219" y="332"/>
                    <a:pt x="166" y="325"/>
                  </a:cubicBezTo>
                  <a:cubicBezTo>
                    <a:pt x="113" y="318"/>
                    <a:pt x="0" y="242"/>
                    <a:pt x="30" y="189"/>
                  </a:cubicBez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 sz="36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21564" name="Group 201"/>
            <p:cNvGrpSpPr>
              <a:grpSpLocks/>
            </p:cNvGrpSpPr>
            <p:nvPr/>
          </p:nvGrpSpPr>
          <p:grpSpPr bwMode="auto">
            <a:xfrm rot="-4017491">
              <a:off x="4341" y="1333"/>
              <a:ext cx="118" cy="46"/>
              <a:chOff x="522" y="1208"/>
              <a:chExt cx="118" cy="46"/>
            </a:xfrm>
          </p:grpSpPr>
          <p:sp>
            <p:nvSpPr>
              <p:cNvPr id="21664" name="Oval 202"/>
              <p:cNvSpPr>
                <a:spLocks noChangeArrowheads="1"/>
              </p:cNvSpPr>
              <p:nvPr/>
            </p:nvSpPr>
            <p:spPr bwMode="auto">
              <a:xfrm>
                <a:off x="522" y="1208"/>
                <a:ext cx="118" cy="44"/>
              </a:xfrm>
              <a:prstGeom prst="ellipse">
                <a:avLst/>
              </a:prstGeom>
              <a:solidFill>
                <a:schemeClr val="folHlink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 sz="720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1665" name="Oval 203"/>
              <p:cNvSpPr>
                <a:spLocks noChangeArrowheads="1"/>
              </p:cNvSpPr>
              <p:nvPr/>
            </p:nvSpPr>
            <p:spPr bwMode="auto">
              <a:xfrm>
                <a:off x="560" y="1209"/>
                <a:ext cx="46" cy="45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 sz="720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21565" name="Oval 204"/>
            <p:cNvSpPr>
              <a:spLocks noChangeArrowheads="1"/>
            </p:cNvSpPr>
            <p:nvPr/>
          </p:nvSpPr>
          <p:spPr bwMode="auto">
            <a:xfrm>
              <a:off x="4407" y="1298"/>
              <a:ext cx="118" cy="44"/>
            </a:xfrm>
            <a:prstGeom prst="ellipse">
              <a:avLst/>
            </a:prstGeom>
            <a:solidFill>
              <a:srgbClr val="CCFF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 sz="72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1566" name="Oval 205"/>
            <p:cNvSpPr>
              <a:spLocks noChangeArrowheads="1"/>
            </p:cNvSpPr>
            <p:nvPr/>
          </p:nvSpPr>
          <p:spPr bwMode="auto">
            <a:xfrm rot="1683457">
              <a:off x="4393" y="1406"/>
              <a:ext cx="118" cy="44"/>
            </a:xfrm>
            <a:prstGeom prst="ellipse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 sz="72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1567" name="Oval 206"/>
            <p:cNvSpPr>
              <a:spLocks noChangeArrowheads="1"/>
            </p:cNvSpPr>
            <p:nvPr/>
          </p:nvSpPr>
          <p:spPr bwMode="auto">
            <a:xfrm rot="1683457" flipH="1">
              <a:off x="4423" y="1400"/>
              <a:ext cx="44" cy="44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 sz="72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1568" name="Oval 208"/>
            <p:cNvSpPr>
              <a:spLocks noChangeArrowheads="1"/>
            </p:cNvSpPr>
            <p:nvPr/>
          </p:nvSpPr>
          <p:spPr bwMode="auto">
            <a:xfrm rot="3229643">
              <a:off x="4508" y="1343"/>
              <a:ext cx="118" cy="44"/>
            </a:xfrm>
            <a:prstGeom prst="ellipse">
              <a:avLst/>
            </a:prstGeom>
            <a:solidFill>
              <a:srgbClr val="CCFF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 sz="72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1569" name="Oval 210"/>
            <p:cNvSpPr>
              <a:spLocks noChangeArrowheads="1"/>
            </p:cNvSpPr>
            <p:nvPr/>
          </p:nvSpPr>
          <p:spPr bwMode="auto">
            <a:xfrm>
              <a:off x="4494" y="1417"/>
              <a:ext cx="118" cy="44"/>
            </a:xfrm>
            <a:prstGeom prst="ellipse">
              <a:avLst/>
            </a:prstGeom>
            <a:solidFill>
              <a:srgbClr val="CCFF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 sz="72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1570" name="Oval 211"/>
            <p:cNvSpPr>
              <a:spLocks noChangeArrowheads="1"/>
            </p:cNvSpPr>
            <p:nvPr/>
          </p:nvSpPr>
          <p:spPr bwMode="auto">
            <a:xfrm rot="-1901552">
              <a:off x="4457" y="1025"/>
              <a:ext cx="227" cy="136"/>
            </a:xfrm>
            <a:prstGeom prst="ellips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 sz="72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21571" name="Group 212"/>
            <p:cNvGrpSpPr>
              <a:grpSpLocks/>
            </p:cNvGrpSpPr>
            <p:nvPr/>
          </p:nvGrpSpPr>
          <p:grpSpPr bwMode="auto">
            <a:xfrm>
              <a:off x="4649" y="1161"/>
              <a:ext cx="140" cy="140"/>
              <a:chOff x="1524" y="1888"/>
              <a:chExt cx="222" cy="222"/>
            </a:xfrm>
          </p:grpSpPr>
          <p:sp>
            <p:nvSpPr>
              <p:cNvPr id="21662" name="Oval 213"/>
              <p:cNvSpPr>
                <a:spLocks noChangeArrowheads="1"/>
              </p:cNvSpPr>
              <p:nvPr/>
            </p:nvSpPr>
            <p:spPr bwMode="auto">
              <a:xfrm>
                <a:off x="1524" y="1888"/>
                <a:ext cx="222" cy="222"/>
              </a:xfrm>
              <a:prstGeom prst="ellipse">
                <a:avLst/>
              </a:prstGeom>
              <a:noFill/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 sz="720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1663" name="Oval 214"/>
              <p:cNvSpPr>
                <a:spLocks noChangeArrowheads="1"/>
              </p:cNvSpPr>
              <p:nvPr/>
            </p:nvSpPr>
            <p:spPr bwMode="auto">
              <a:xfrm>
                <a:off x="1565" y="1933"/>
                <a:ext cx="136" cy="136"/>
              </a:xfrm>
              <a:prstGeom prst="ellipse">
                <a:avLst/>
              </a:prstGeom>
              <a:noFill/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 sz="720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21572" name="Oval 215"/>
            <p:cNvSpPr>
              <a:spLocks noChangeArrowheads="1"/>
            </p:cNvSpPr>
            <p:nvPr/>
          </p:nvSpPr>
          <p:spPr bwMode="auto">
            <a:xfrm>
              <a:off x="4333" y="1252"/>
              <a:ext cx="45" cy="45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 sz="72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1573" name="Oval 216"/>
            <p:cNvSpPr>
              <a:spLocks noChangeArrowheads="1"/>
            </p:cNvSpPr>
            <p:nvPr/>
          </p:nvSpPr>
          <p:spPr bwMode="auto">
            <a:xfrm>
              <a:off x="4605" y="1479"/>
              <a:ext cx="45" cy="45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 sz="72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1574" name="Oval 217"/>
            <p:cNvSpPr>
              <a:spLocks noChangeArrowheads="1"/>
            </p:cNvSpPr>
            <p:nvPr/>
          </p:nvSpPr>
          <p:spPr bwMode="auto">
            <a:xfrm>
              <a:off x="4423" y="1207"/>
              <a:ext cx="45" cy="45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 sz="72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1575" name="Oval 218"/>
            <p:cNvSpPr>
              <a:spLocks noChangeArrowheads="1"/>
            </p:cNvSpPr>
            <p:nvPr/>
          </p:nvSpPr>
          <p:spPr bwMode="auto">
            <a:xfrm>
              <a:off x="4514" y="1252"/>
              <a:ext cx="45" cy="45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 sz="72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1576" name="Oval 219"/>
            <p:cNvSpPr>
              <a:spLocks noChangeArrowheads="1"/>
            </p:cNvSpPr>
            <p:nvPr/>
          </p:nvSpPr>
          <p:spPr bwMode="auto">
            <a:xfrm>
              <a:off x="4741" y="1343"/>
              <a:ext cx="45" cy="45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 sz="72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1577" name="Oval 220"/>
            <p:cNvSpPr>
              <a:spLocks noChangeArrowheads="1"/>
            </p:cNvSpPr>
            <p:nvPr/>
          </p:nvSpPr>
          <p:spPr bwMode="auto">
            <a:xfrm>
              <a:off x="4741" y="1071"/>
              <a:ext cx="45" cy="45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 sz="72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1578" name="Oval 221"/>
            <p:cNvSpPr>
              <a:spLocks noChangeArrowheads="1"/>
            </p:cNvSpPr>
            <p:nvPr/>
          </p:nvSpPr>
          <p:spPr bwMode="auto">
            <a:xfrm>
              <a:off x="4741" y="890"/>
              <a:ext cx="45" cy="45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 sz="72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21579" name="Group 225"/>
            <p:cNvGrpSpPr>
              <a:grpSpLocks/>
            </p:cNvGrpSpPr>
            <p:nvPr/>
          </p:nvGrpSpPr>
          <p:grpSpPr bwMode="auto">
            <a:xfrm>
              <a:off x="5330" y="1206"/>
              <a:ext cx="228" cy="362"/>
              <a:chOff x="1745" y="1071"/>
              <a:chExt cx="228" cy="362"/>
            </a:xfrm>
          </p:grpSpPr>
          <p:sp>
            <p:nvSpPr>
              <p:cNvPr id="21660" name="Oval 226"/>
              <p:cNvSpPr>
                <a:spLocks noChangeArrowheads="1"/>
              </p:cNvSpPr>
              <p:nvPr/>
            </p:nvSpPr>
            <p:spPr bwMode="auto">
              <a:xfrm rot="1071056">
                <a:off x="1745" y="1071"/>
                <a:ext cx="228" cy="362"/>
              </a:xfrm>
              <a:prstGeom prst="ellipse">
                <a:avLst/>
              </a:prstGeom>
              <a:solidFill>
                <a:schemeClr val="accent1"/>
              </a:solidFill>
              <a:ln w="190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 sz="720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1661" name="Oval 227"/>
              <p:cNvSpPr>
                <a:spLocks noChangeArrowheads="1"/>
              </p:cNvSpPr>
              <p:nvPr/>
            </p:nvSpPr>
            <p:spPr bwMode="auto">
              <a:xfrm rot="1435571">
                <a:off x="1782" y="1125"/>
                <a:ext cx="154" cy="254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 sz="720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21580" name="Rectangle 229"/>
            <p:cNvSpPr>
              <a:spLocks noChangeArrowheads="1"/>
            </p:cNvSpPr>
            <p:nvPr/>
          </p:nvSpPr>
          <p:spPr bwMode="auto">
            <a:xfrm rot="-212954">
              <a:off x="5376" y="1569"/>
              <a:ext cx="136" cy="45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 sz="72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1581" name="Oval 230"/>
            <p:cNvSpPr>
              <a:spLocks noChangeArrowheads="1"/>
            </p:cNvSpPr>
            <p:nvPr/>
          </p:nvSpPr>
          <p:spPr bwMode="auto">
            <a:xfrm rot="-212954">
              <a:off x="5375" y="1568"/>
              <a:ext cx="45" cy="45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 sz="72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1582" name="Rectangle 235"/>
            <p:cNvSpPr>
              <a:spLocks noChangeArrowheads="1"/>
            </p:cNvSpPr>
            <p:nvPr/>
          </p:nvSpPr>
          <p:spPr bwMode="auto">
            <a:xfrm rot="-3709351">
              <a:off x="5512" y="1388"/>
              <a:ext cx="136" cy="45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 sz="72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1583" name="Oval 236"/>
            <p:cNvSpPr>
              <a:spLocks noChangeArrowheads="1"/>
            </p:cNvSpPr>
            <p:nvPr/>
          </p:nvSpPr>
          <p:spPr bwMode="auto">
            <a:xfrm rot="-3709351">
              <a:off x="5557" y="1387"/>
              <a:ext cx="45" cy="45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 sz="72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1584" name="Rectangle 238"/>
            <p:cNvSpPr>
              <a:spLocks noChangeArrowheads="1"/>
            </p:cNvSpPr>
            <p:nvPr/>
          </p:nvSpPr>
          <p:spPr bwMode="auto">
            <a:xfrm rot="-5859458">
              <a:off x="5512" y="1251"/>
              <a:ext cx="136" cy="45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 sz="72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1585" name="Oval 239"/>
            <p:cNvSpPr>
              <a:spLocks noChangeArrowheads="1"/>
            </p:cNvSpPr>
            <p:nvPr/>
          </p:nvSpPr>
          <p:spPr bwMode="auto">
            <a:xfrm rot="-5859458">
              <a:off x="5556" y="1250"/>
              <a:ext cx="45" cy="45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 sz="72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21586" name="Group 240"/>
            <p:cNvGrpSpPr>
              <a:grpSpLocks/>
            </p:cNvGrpSpPr>
            <p:nvPr/>
          </p:nvGrpSpPr>
          <p:grpSpPr bwMode="auto">
            <a:xfrm rot="-8991500">
              <a:off x="5421" y="1161"/>
              <a:ext cx="136" cy="45"/>
              <a:chOff x="1247" y="1706"/>
              <a:chExt cx="136" cy="45"/>
            </a:xfrm>
          </p:grpSpPr>
          <p:sp>
            <p:nvSpPr>
              <p:cNvPr id="21658" name="Rectangle 241"/>
              <p:cNvSpPr>
                <a:spLocks noChangeArrowheads="1"/>
              </p:cNvSpPr>
              <p:nvPr/>
            </p:nvSpPr>
            <p:spPr bwMode="auto">
              <a:xfrm>
                <a:off x="1247" y="1706"/>
                <a:ext cx="136" cy="45"/>
              </a:xfrm>
              <a:prstGeom prst="rect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de-DE" sz="720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1659" name="Oval 242"/>
              <p:cNvSpPr>
                <a:spLocks noChangeArrowheads="1"/>
              </p:cNvSpPr>
              <p:nvPr/>
            </p:nvSpPr>
            <p:spPr bwMode="auto">
              <a:xfrm>
                <a:off x="1293" y="1706"/>
                <a:ext cx="45" cy="45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 sz="720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21587" name="Group 243"/>
            <p:cNvGrpSpPr>
              <a:grpSpLocks/>
            </p:cNvGrpSpPr>
            <p:nvPr/>
          </p:nvGrpSpPr>
          <p:grpSpPr bwMode="auto">
            <a:xfrm rot="3203084">
              <a:off x="4786" y="708"/>
              <a:ext cx="46" cy="136"/>
              <a:chOff x="3016" y="618"/>
              <a:chExt cx="46" cy="136"/>
            </a:xfrm>
          </p:grpSpPr>
          <p:sp>
            <p:nvSpPr>
              <p:cNvPr id="21656" name="Oval 244"/>
              <p:cNvSpPr>
                <a:spLocks noChangeArrowheads="1"/>
              </p:cNvSpPr>
              <p:nvPr/>
            </p:nvSpPr>
            <p:spPr bwMode="auto">
              <a:xfrm>
                <a:off x="3016" y="618"/>
                <a:ext cx="46" cy="136"/>
              </a:xfrm>
              <a:prstGeom prst="ellipse">
                <a:avLst/>
              </a:prstGeom>
              <a:solidFill>
                <a:srgbClr val="00CC00"/>
              </a:solidFill>
              <a:ln w="19050">
                <a:solidFill>
                  <a:schemeClr val="folHlink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 sz="720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1657" name="Oval 245"/>
              <p:cNvSpPr>
                <a:spLocks noChangeArrowheads="1"/>
              </p:cNvSpPr>
              <p:nvPr/>
            </p:nvSpPr>
            <p:spPr bwMode="auto">
              <a:xfrm>
                <a:off x="3022" y="657"/>
                <a:ext cx="31" cy="58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rgbClr val="00CC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 sz="720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21588" name="Group 246"/>
            <p:cNvGrpSpPr>
              <a:grpSpLocks/>
            </p:cNvGrpSpPr>
            <p:nvPr/>
          </p:nvGrpSpPr>
          <p:grpSpPr bwMode="auto">
            <a:xfrm rot="3006205">
              <a:off x="5007" y="684"/>
              <a:ext cx="46" cy="136"/>
              <a:chOff x="3016" y="618"/>
              <a:chExt cx="46" cy="136"/>
            </a:xfrm>
          </p:grpSpPr>
          <p:sp>
            <p:nvSpPr>
              <p:cNvPr id="21654" name="Oval 247"/>
              <p:cNvSpPr>
                <a:spLocks noChangeArrowheads="1"/>
              </p:cNvSpPr>
              <p:nvPr/>
            </p:nvSpPr>
            <p:spPr bwMode="auto">
              <a:xfrm>
                <a:off x="3016" y="618"/>
                <a:ext cx="46" cy="136"/>
              </a:xfrm>
              <a:prstGeom prst="ellipse">
                <a:avLst/>
              </a:prstGeom>
              <a:solidFill>
                <a:srgbClr val="00CC00"/>
              </a:solidFill>
              <a:ln w="19050">
                <a:solidFill>
                  <a:schemeClr val="folHlink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 sz="720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1655" name="Oval 248"/>
              <p:cNvSpPr>
                <a:spLocks noChangeArrowheads="1"/>
              </p:cNvSpPr>
              <p:nvPr/>
            </p:nvSpPr>
            <p:spPr bwMode="auto">
              <a:xfrm>
                <a:off x="3022" y="657"/>
                <a:ext cx="31" cy="58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rgbClr val="00CC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 sz="720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21589" name="Group 249"/>
            <p:cNvGrpSpPr>
              <a:grpSpLocks/>
            </p:cNvGrpSpPr>
            <p:nvPr/>
          </p:nvGrpSpPr>
          <p:grpSpPr bwMode="auto">
            <a:xfrm rot="3157518">
              <a:off x="4877" y="730"/>
              <a:ext cx="46" cy="136"/>
              <a:chOff x="3016" y="618"/>
              <a:chExt cx="46" cy="136"/>
            </a:xfrm>
          </p:grpSpPr>
          <p:sp>
            <p:nvSpPr>
              <p:cNvPr id="21652" name="Oval 250"/>
              <p:cNvSpPr>
                <a:spLocks noChangeArrowheads="1"/>
              </p:cNvSpPr>
              <p:nvPr/>
            </p:nvSpPr>
            <p:spPr bwMode="auto">
              <a:xfrm>
                <a:off x="3016" y="618"/>
                <a:ext cx="46" cy="136"/>
              </a:xfrm>
              <a:prstGeom prst="ellipse">
                <a:avLst/>
              </a:prstGeom>
              <a:solidFill>
                <a:srgbClr val="00CC00"/>
              </a:solidFill>
              <a:ln w="19050">
                <a:solidFill>
                  <a:schemeClr val="folHlink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 sz="720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1653" name="Oval 251"/>
              <p:cNvSpPr>
                <a:spLocks noChangeArrowheads="1"/>
              </p:cNvSpPr>
              <p:nvPr/>
            </p:nvSpPr>
            <p:spPr bwMode="auto">
              <a:xfrm>
                <a:off x="3022" y="657"/>
                <a:ext cx="31" cy="58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rgbClr val="00CC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 sz="720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21590" name="Group 252"/>
            <p:cNvGrpSpPr>
              <a:grpSpLocks/>
            </p:cNvGrpSpPr>
            <p:nvPr/>
          </p:nvGrpSpPr>
          <p:grpSpPr bwMode="auto">
            <a:xfrm rot="2836106">
              <a:off x="4877" y="617"/>
              <a:ext cx="46" cy="136"/>
              <a:chOff x="3016" y="618"/>
              <a:chExt cx="46" cy="136"/>
            </a:xfrm>
          </p:grpSpPr>
          <p:sp>
            <p:nvSpPr>
              <p:cNvPr id="21650" name="Oval 253"/>
              <p:cNvSpPr>
                <a:spLocks noChangeArrowheads="1"/>
              </p:cNvSpPr>
              <p:nvPr/>
            </p:nvSpPr>
            <p:spPr bwMode="auto">
              <a:xfrm>
                <a:off x="3016" y="618"/>
                <a:ext cx="46" cy="136"/>
              </a:xfrm>
              <a:prstGeom prst="ellipse">
                <a:avLst/>
              </a:prstGeom>
              <a:solidFill>
                <a:srgbClr val="00CC00"/>
              </a:solidFill>
              <a:ln w="19050">
                <a:solidFill>
                  <a:schemeClr val="folHlink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 sz="720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1651" name="Oval 254"/>
              <p:cNvSpPr>
                <a:spLocks noChangeArrowheads="1"/>
              </p:cNvSpPr>
              <p:nvPr/>
            </p:nvSpPr>
            <p:spPr bwMode="auto">
              <a:xfrm>
                <a:off x="3022" y="657"/>
                <a:ext cx="31" cy="58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rgbClr val="00CC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 sz="720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21591" name="Group 255"/>
            <p:cNvGrpSpPr>
              <a:grpSpLocks/>
            </p:cNvGrpSpPr>
            <p:nvPr/>
          </p:nvGrpSpPr>
          <p:grpSpPr bwMode="auto">
            <a:xfrm rot="3157518">
              <a:off x="4968" y="617"/>
              <a:ext cx="46" cy="136"/>
              <a:chOff x="3016" y="618"/>
              <a:chExt cx="46" cy="136"/>
            </a:xfrm>
          </p:grpSpPr>
          <p:sp>
            <p:nvSpPr>
              <p:cNvPr id="21648" name="Oval 256"/>
              <p:cNvSpPr>
                <a:spLocks noChangeArrowheads="1"/>
              </p:cNvSpPr>
              <p:nvPr/>
            </p:nvSpPr>
            <p:spPr bwMode="auto">
              <a:xfrm>
                <a:off x="3016" y="618"/>
                <a:ext cx="46" cy="136"/>
              </a:xfrm>
              <a:prstGeom prst="ellipse">
                <a:avLst/>
              </a:prstGeom>
              <a:solidFill>
                <a:srgbClr val="00CC00"/>
              </a:solidFill>
              <a:ln w="19050">
                <a:solidFill>
                  <a:schemeClr val="folHlink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 sz="720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1649" name="Oval 257"/>
              <p:cNvSpPr>
                <a:spLocks noChangeArrowheads="1"/>
              </p:cNvSpPr>
              <p:nvPr/>
            </p:nvSpPr>
            <p:spPr bwMode="auto">
              <a:xfrm>
                <a:off x="3022" y="657"/>
                <a:ext cx="31" cy="58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rgbClr val="00CC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 sz="720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21592" name="Group 270"/>
            <p:cNvGrpSpPr>
              <a:grpSpLocks/>
            </p:cNvGrpSpPr>
            <p:nvPr/>
          </p:nvGrpSpPr>
          <p:grpSpPr bwMode="auto">
            <a:xfrm rot="5732986">
              <a:off x="4942" y="1162"/>
              <a:ext cx="136" cy="45"/>
              <a:chOff x="1247" y="1706"/>
              <a:chExt cx="136" cy="45"/>
            </a:xfrm>
          </p:grpSpPr>
          <p:sp>
            <p:nvSpPr>
              <p:cNvPr id="21646" name="Rectangle 271"/>
              <p:cNvSpPr>
                <a:spLocks noChangeArrowheads="1"/>
              </p:cNvSpPr>
              <p:nvPr/>
            </p:nvSpPr>
            <p:spPr bwMode="auto">
              <a:xfrm>
                <a:off x="1247" y="1706"/>
                <a:ext cx="136" cy="45"/>
              </a:xfrm>
              <a:prstGeom prst="rect">
                <a:avLst/>
              </a:prstGeom>
              <a:solidFill>
                <a:srgbClr val="FF505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de-DE" sz="720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1647" name="Oval 272"/>
              <p:cNvSpPr>
                <a:spLocks noChangeArrowheads="1"/>
              </p:cNvSpPr>
              <p:nvPr/>
            </p:nvSpPr>
            <p:spPr bwMode="auto">
              <a:xfrm>
                <a:off x="1293" y="1706"/>
                <a:ext cx="45" cy="45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 sz="720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21593" name="Group 273"/>
            <p:cNvGrpSpPr>
              <a:grpSpLocks/>
            </p:cNvGrpSpPr>
            <p:nvPr/>
          </p:nvGrpSpPr>
          <p:grpSpPr bwMode="auto">
            <a:xfrm rot="6542206">
              <a:off x="4917" y="1322"/>
              <a:ext cx="136" cy="45"/>
              <a:chOff x="1247" y="1706"/>
              <a:chExt cx="136" cy="45"/>
            </a:xfrm>
          </p:grpSpPr>
          <p:sp>
            <p:nvSpPr>
              <p:cNvPr id="21644" name="Rectangle 274"/>
              <p:cNvSpPr>
                <a:spLocks noChangeArrowheads="1"/>
              </p:cNvSpPr>
              <p:nvPr/>
            </p:nvSpPr>
            <p:spPr bwMode="auto">
              <a:xfrm>
                <a:off x="1247" y="1706"/>
                <a:ext cx="136" cy="45"/>
              </a:xfrm>
              <a:prstGeom prst="rect">
                <a:avLst/>
              </a:prstGeom>
              <a:solidFill>
                <a:srgbClr val="FF505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de-DE" sz="720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1645" name="Oval 275"/>
              <p:cNvSpPr>
                <a:spLocks noChangeArrowheads="1"/>
              </p:cNvSpPr>
              <p:nvPr/>
            </p:nvSpPr>
            <p:spPr bwMode="auto">
              <a:xfrm>
                <a:off x="1293" y="1706"/>
                <a:ext cx="45" cy="45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 sz="720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21594" name="Group 276"/>
            <p:cNvGrpSpPr>
              <a:grpSpLocks/>
            </p:cNvGrpSpPr>
            <p:nvPr/>
          </p:nvGrpSpPr>
          <p:grpSpPr bwMode="auto">
            <a:xfrm rot="7552757">
              <a:off x="4854" y="1476"/>
              <a:ext cx="136" cy="45"/>
              <a:chOff x="1247" y="1706"/>
              <a:chExt cx="136" cy="45"/>
            </a:xfrm>
          </p:grpSpPr>
          <p:sp>
            <p:nvSpPr>
              <p:cNvPr id="21642" name="Rectangle 277"/>
              <p:cNvSpPr>
                <a:spLocks noChangeArrowheads="1"/>
              </p:cNvSpPr>
              <p:nvPr/>
            </p:nvSpPr>
            <p:spPr bwMode="auto">
              <a:xfrm>
                <a:off x="1247" y="1706"/>
                <a:ext cx="136" cy="45"/>
              </a:xfrm>
              <a:prstGeom prst="rect">
                <a:avLst/>
              </a:prstGeom>
              <a:solidFill>
                <a:srgbClr val="FF505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de-DE" sz="720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1643" name="Oval 278"/>
              <p:cNvSpPr>
                <a:spLocks noChangeArrowheads="1"/>
              </p:cNvSpPr>
              <p:nvPr/>
            </p:nvSpPr>
            <p:spPr bwMode="auto">
              <a:xfrm>
                <a:off x="1293" y="1706"/>
                <a:ext cx="45" cy="45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 sz="720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21595" name="Group 279"/>
            <p:cNvGrpSpPr>
              <a:grpSpLocks/>
            </p:cNvGrpSpPr>
            <p:nvPr/>
          </p:nvGrpSpPr>
          <p:grpSpPr bwMode="auto">
            <a:xfrm rot="-2284192">
              <a:off x="4741" y="1592"/>
              <a:ext cx="136" cy="45"/>
              <a:chOff x="1247" y="1706"/>
              <a:chExt cx="136" cy="45"/>
            </a:xfrm>
          </p:grpSpPr>
          <p:sp>
            <p:nvSpPr>
              <p:cNvPr id="21640" name="Rectangle 280"/>
              <p:cNvSpPr>
                <a:spLocks noChangeArrowheads="1"/>
              </p:cNvSpPr>
              <p:nvPr/>
            </p:nvSpPr>
            <p:spPr bwMode="auto">
              <a:xfrm>
                <a:off x="1247" y="1706"/>
                <a:ext cx="136" cy="45"/>
              </a:xfrm>
              <a:prstGeom prst="rect">
                <a:avLst/>
              </a:prstGeom>
              <a:solidFill>
                <a:srgbClr val="FF505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de-DE" sz="720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1641" name="Oval 281"/>
              <p:cNvSpPr>
                <a:spLocks noChangeArrowheads="1"/>
              </p:cNvSpPr>
              <p:nvPr/>
            </p:nvSpPr>
            <p:spPr bwMode="auto">
              <a:xfrm>
                <a:off x="1293" y="1706"/>
                <a:ext cx="45" cy="45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 sz="720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21596" name="Group 282"/>
            <p:cNvGrpSpPr>
              <a:grpSpLocks/>
            </p:cNvGrpSpPr>
            <p:nvPr/>
          </p:nvGrpSpPr>
          <p:grpSpPr bwMode="auto">
            <a:xfrm rot="3203084">
              <a:off x="4015" y="1321"/>
              <a:ext cx="46" cy="136"/>
              <a:chOff x="3016" y="618"/>
              <a:chExt cx="46" cy="136"/>
            </a:xfrm>
          </p:grpSpPr>
          <p:sp>
            <p:nvSpPr>
              <p:cNvPr id="21638" name="Oval 283"/>
              <p:cNvSpPr>
                <a:spLocks noChangeArrowheads="1"/>
              </p:cNvSpPr>
              <p:nvPr/>
            </p:nvSpPr>
            <p:spPr bwMode="auto">
              <a:xfrm>
                <a:off x="3016" y="618"/>
                <a:ext cx="46" cy="136"/>
              </a:xfrm>
              <a:prstGeom prst="ellipse">
                <a:avLst/>
              </a:prstGeom>
              <a:solidFill>
                <a:srgbClr val="00CC00"/>
              </a:solidFill>
              <a:ln w="19050">
                <a:solidFill>
                  <a:schemeClr val="folHlink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 sz="720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1639" name="Oval 284"/>
              <p:cNvSpPr>
                <a:spLocks noChangeArrowheads="1"/>
              </p:cNvSpPr>
              <p:nvPr/>
            </p:nvSpPr>
            <p:spPr bwMode="auto">
              <a:xfrm>
                <a:off x="3022" y="657"/>
                <a:ext cx="31" cy="58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rgbClr val="00CC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 sz="720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21597" name="Group 285"/>
            <p:cNvGrpSpPr>
              <a:grpSpLocks/>
            </p:cNvGrpSpPr>
            <p:nvPr/>
          </p:nvGrpSpPr>
          <p:grpSpPr bwMode="auto">
            <a:xfrm rot="3006205">
              <a:off x="4236" y="1297"/>
              <a:ext cx="46" cy="136"/>
              <a:chOff x="3016" y="618"/>
              <a:chExt cx="46" cy="136"/>
            </a:xfrm>
          </p:grpSpPr>
          <p:sp>
            <p:nvSpPr>
              <p:cNvPr id="21636" name="Oval 286"/>
              <p:cNvSpPr>
                <a:spLocks noChangeArrowheads="1"/>
              </p:cNvSpPr>
              <p:nvPr/>
            </p:nvSpPr>
            <p:spPr bwMode="auto">
              <a:xfrm>
                <a:off x="3016" y="618"/>
                <a:ext cx="46" cy="136"/>
              </a:xfrm>
              <a:prstGeom prst="ellipse">
                <a:avLst/>
              </a:prstGeom>
              <a:solidFill>
                <a:srgbClr val="00CC00"/>
              </a:solidFill>
              <a:ln w="19050">
                <a:solidFill>
                  <a:schemeClr val="folHlink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 sz="720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1637" name="Oval 287"/>
              <p:cNvSpPr>
                <a:spLocks noChangeArrowheads="1"/>
              </p:cNvSpPr>
              <p:nvPr/>
            </p:nvSpPr>
            <p:spPr bwMode="auto">
              <a:xfrm>
                <a:off x="3022" y="657"/>
                <a:ext cx="31" cy="58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rgbClr val="00CC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 sz="720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21598" name="Group 288"/>
            <p:cNvGrpSpPr>
              <a:grpSpLocks/>
            </p:cNvGrpSpPr>
            <p:nvPr/>
          </p:nvGrpSpPr>
          <p:grpSpPr bwMode="auto">
            <a:xfrm rot="3157518">
              <a:off x="4106" y="1343"/>
              <a:ext cx="46" cy="136"/>
              <a:chOff x="3016" y="618"/>
              <a:chExt cx="46" cy="136"/>
            </a:xfrm>
          </p:grpSpPr>
          <p:sp>
            <p:nvSpPr>
              <p:cNvPr id="21634" name="Oval 289"/>
              <p:cNvSpPr>
                <a:spLocks noChangeArrowheads="1"/>
              </p:cNvSpPr>
              <p:nvPr/>
            </p:nvSpPr>
            <p:spPr bwMode="auto">
              <a:xfrm>
                <a:off x="3016" y="618"/>
                <a:ext cx="46" cy="136"/>
              </a:xfrm>
              <a:prstGeom prst="ellipse">
                <a:avLst/>
              </a:prstGeom>
              <a:solidFill>
                <a:srgbClr val="00CC00"/>
              </a:solidFill>
              <a:ln w="19050">
                <a:solidFill>
                  <a:schemeClr val="folHlink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 sz="720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1635" name="Oval 290"/>
              <p:cNvSpPr>
                <a:spLocks noChangeArrowheads="1"/>
              </p:cNvSpPr>
              <p:nvPr/>
            </p:nvSpPr>
            <p:spPr bwMode="auto">
              <a:xfrm>
                <a:off x="3022" y="657"/>
                <a:ext cx="31" cy="58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rgbClr val="00CC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 sz="720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21599" name="Group 291"/>
            <p:cNvGrpSpPr>
              <a:grpSpLocks/>
            </p:cNvGrpSpPr>
            <p:nvPr/>
          </p:nvGrpSpPr>
          <p:grpSpPr bwMode="auto">
            <a:xfrm rot="2836106">
              <a:off x="4106" y="1230"/>
              <a:ext cx="46" cy="136"/>
              <a:chOff x="3016" y="618"/>
              <a:chExt cx="46" cy="136"/>
            </a:xfrm>
          </p:grpSpPr>
          <p:sp>
            <p:nvSpPr>
              <p:cNvPr id="21632" name="Oval 292"/>
              <p:cNvSpPr>
                <a:spLocks noChangeArrowheads="1"/>
              </p:cNvSpPr>
              <p:nvPr/>
            </p:nvSpPr>
            <p:spPr bwMode="auto">
              <a:xfrm>
                <a:off x="3016" y="618"/>
                <a:ext cx="46" cy="136"/>
              </a:xfrm>
              <a:prstGeom prst="ellipse">
                <a:avLst/>
              </a:prstGeom>
              <a:solidFill>
                <a:srgbClr val="00CC00"/>
              </a:solidFill>
              <a:ln w="19050">
                <a:solidFill>
                  <a:schemeClr val="folHlink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 sz="720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1633" name="Oval 293"/>
              <p:cNvSpPr>
                <a:spLocks noChangeArrowheads="1"/>
              </p:cNvSpPr>
              <p:nvPr/>
            </p:nvSpPr>
            <p:spPr bwMode="auto">
              <a:xfrm>
                <a:off x="3022" y="657"/>
                <a:ext cx="31" cy="58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rgbClr val="00CC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 sz="720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21600" name="Group 294"/>
            <p:cNvGrpSpPr>
              <a:grpSpLocks/>
            </p:cNvGrpSpPr>
            <p:nvPr/>
          </p:nvGrpSpPr>
          <p:grpSpPr bwMode="auto">
            <a:xfrm rot="3157518">
              <a:off x="4197" y="1230"/>
              <a:ext cx="46" cy="136"/>
              <a:chOff x="3016" y="618"/>
              <a:chExt cx="46" cy="136"/>
            </a:xfrm>
          </p:grpSpPr>
          <p:sp>
            <p:nvSpPr>
              <p:cNvPr id="21630" name="Oval 295"/>
              <p:cNvSpPr>
                <a:spLocks noChangeArrowheads="1"/>
              </p:cNvSpPr>
              <p:nvPr/>
            </p:nvSpPr>
            <p:spPr bwMode="auto">
              <a:xfrm>
                <a:off x="3016" y="618"/>
                <a:ext cx="46" cy="136"/>
              </a:xfrm>
              <a:prstGeom prst="ellipse">
                <a:avLst/>
              </a:prstGeom>
              <a:solidFill>
                <a:srgbClr val="00CC00"/>
              </a:solidFill>
              <a:ln w="19050">
                <a:solidFill>
                  <a:schemeClr val="folHlink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 sz="720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1631" name="Oval 296"/>
              <p:cNvSpPr>
                <a:spLocks noChangeArrowheads="1"/>
              </p:cNvSpPr>
              <p:nvPr/>
            </p:nvSpPr>
            <p:spPr bwMode="auto">
              <a:xfrm>
                <a:off x="3022" y="657"/>
                <a:ext cx="31" cy="58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rgbClr val="00CC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 sz="720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21601" name="Oval 298"/>
            <p:cNvSpPr>
              <a:spLocks noChangeArrowheads="1"/>
            </p:cNvSpPr>
            <p:nvPr/>
          </p:nvSpPr>
          <p:spPr bwMode="auto">
            <a:xfrm rot="3203084">
              <a:off x="4247" y="891"/>
              <a:ext cx="46" cy="136"/>
            </a:xfrm>
            <a:prstGeom prst="ellipse">
              <a:avLst/>
            </a:prstGeom>
            <a:solidFill>
              <a:srgbClr val="00CC00"/>
            </a:solidFill>
            <a:ln w="19050">
              <a:solidFill>
                <a:schemeClr val="fol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 sz="72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1602" name="Oval 299"/>
            <p:cNvSpPr>
              <a:spLocks noChangeArrowheads="1"/>
            </p:cNvSpPr>
            <p:nvPr/>
          </p:nvSpPr>
          <p:spPr bwMode="auto">
            <a:xfrm rot="3203084">
              <a:off x="4253" y="929"/>
              <a:ext cx="31" cy="58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FFFF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 sz="72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21603" name="Group 300"/>
            <p:cNvGrpSpPr>
              <a:grpSpLocks/>
            </p:cNvGrpSpPr>
            <p:nvPr/>
          </p:nvGrpSpPr>
          <p:grpSpPr bwMode="auto">
            <a:xfrm rot="3006205">
              <a:off x="4468" y="867"/>
              <a:ext cx="46" cy="136"/>
              <a:chOff x="3016" y="618"/>
              <a:chExt cx="46" cy="136"/>
            </a:xfrm>
          </p:grpSpPr>
          <p:sp>
            <p:nvSpPr>
              <p:cNvPr id="21628" name="Oval 301"/>
              <p:cNvSpPr>
                <a:spLocks noChangeArrowheads="1"/>
              </p:cNvSpPr>
              <p:nvPr/>
            </p:nvSpPr>
            <p:spPr bwMode="auto">
              <a:xfrm>
                <a:off x="3016" y="618"/>
                <a:ext cx="46" cy="136"/>
              </a:xfrm>
              <a:prstGeom prst="ellipse">
                <a:avLst/>
              </a:prstGeom>
              <a:solidFill>
                <a:srgbClr val="00CC00"/>
              </a:solidFill>
              <a:ln w="19050">
                <a:solidFill>
                  <a:schemeClr val="folHlink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 sz="720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1629" name="Oval 302"/>
              <p:cNvSpPr>
                <a:spLocks noChangeArrowheads="1"/>
              </p:cNvSpPr>
              <p:nvPr/>
            </p:nvSpPr>
            <p:spPr bwMode="auto">
              <a:xfrm>
                <a:off x="3022" y="657"/>
                <a:ext cx="31" cy="58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rgbClr val="00CC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 sz="720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21604" name="Group 303"/>
            <p:cNvGrpSpPr>
              <a:grpSpLocks/>
            </p:cNvGrpSpPr>
            <p:nvPr/>
          </p:nvGrpSpPr>
          <p:grpSpPr bwMode="auto">
            <a:xfrm rot="3157518">
              <a:off x="4338" y="913"/>
              <a:ext cx="46" cy="136"/>
              <a:chOff x="3016" y="618"/>
              <a:chExt cx="46" cy="136"/>
            </a:xfrm>
          </p:grpSpPr>
          <p:sp>
            <p:nvSpPr>
              <p:cNvPr id="21626" name="Oval 304"/>
              <p:cNvSpPr>
                <a:spLocks noChangeArrowheads="1"/>
              </p:cNvSpPr>
              <p:nvPr/>
            </p:nvSpPr>
            <p:spPr bwMode="auto">
              <a:xfrm>
                <a:off x="3016" y="618"/>
                <a:ext cx="46" cy="136"/>
              </a:xfrm>
              <a:prstGeom prst="ellipse">
                <a:avLst/>
              </a:prstGeom>
              <a:solidFill>
                <a:srgbClr val="00CC00"/>
              </a:solidFill>
              <a:ln w="19050">
                <a:solidFill>
                  <a:schemeClr val="folHlink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 sz="720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1627" name="Oval 305"/>
              <p:cNvSpPr>
                <a:spLocks noChangeArrowheads="1"/>
              </p:cNvSpPr>
              <p:nvPr/>
            </p:nvSpPr>
            <p:spPr bwMode="auto">
              <a:xfrm>
                <a:off x="3022" y="657"/>
                <a:ext cx="31" cy="58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rgbClr val="00CC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 sz="720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21605" name="Oval 307"/>
            <p:cNvSpPr>
              <a:spLocks noChangeArrowheads="1"/>
            </p:cNvSpPr>
            <p:nvPr/>
          </p:nvSpPr>
          <p:spPr bwMode="auto">
            <a:xfrm rot="2836106">
              <a:off x="4338" y="800"/>
              <a:ext cx="46" cy="136"/>
            </a:xfrm>
            <a:prstGeom prst="ellipse">
              <a:avLst/>
            </a:prstGeom>
            <a:solidFill>
              <a:srgbClr val="00CC00"/>
            </a:solidFill>
            <a:ln w="19050">
              <a:solidFill>
                <a:schemeClr val="fol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 sz="72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1606" name="Oval 308"/>
            <p:cNvSpPr>
              <a:spLocks noChangeArrowheads="1"/>
            </p:cNvSpPr>
            <p:nvPr/>
          </p:nvSpPr>
          <p:spPr bwMode="auto">
            <a:xfrm rot="2836106">
              <a:off x="4344" y="838"/>
              <a:ext cx="31" cy="58"/>
            </a:xfrm>
            <a:prstGeom prst="ellipse">
              <a:avLst/>
            </a:prstGeom>
            <a:solidFill>
              <a:srgbClr val="FFFF00"/>
            </a:solidFill>
            <a:ln w="19050">
              <a:solidFill>
                <a:srgbClr val="FFFF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 sz="72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1607" name="Oval 310"/>
            <p:cNvSpPr>
              <a:spLocks noChangeArrowheads="1"/>
            </p:cNvSpPr>
            <p:nvPr/>
          </p:nvSpPr>
          <p:spPr bwMode="auto">
            <a:xfrm rot="3157518">
              <a:off x="4429" y="800"/>
              <a:ext cx="46" cy="136"/>
            </a:xfrm>
            <a:prstGeom prst="ellipse">
              <a:avLst/>
            </a:prstGeom>
            <a:solidFill>
              <a:srgbClr val="00CC00"/>
            </a:solidFill>
            <a:ln w="19050">
              <a:solidFill>
                <a:schemeClr val="fol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 sz="72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1608" name="Oval 311"/>
            <p:cNvSpPr>
              <a:spLocks noChangeArrowheads="1"/>
            </p:cNvSpPr>
            <p:nvPr/>
          </p:nvSpPr>
          <p:spPr bwMode="auto">
            <a:xfrm rot="3157518">
              <a:off x="4435" y="838"/>
              <a:ext cx="31" cy="58"/>
            </a:xfrm>
            <a:prstGeom prst="ellipse">
              <a:avLst/>
            </a:prstGeom>
            <a:solidFill>
              <a:srgbClr val="FFFF00"/>
            </a:solidFill>
            <a:ln w="19050">
              <a:solidFill>
                <a:srgbClr val="00CC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 sz="72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1609" name="Oval 312"/>
            <p:cNvSpPr>
              <a:spLocks noChangeArrowheads="1"/>
            </p:cNvSpPr>
            <p:nvPr/>
          </p:nvSpPr>
          <p:spPr bwMode="auto">
            <a:xfrm>
              <a:off x="4423" y="1480"/>
              <a:ext cx="45" cy="45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 sz="72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1610" name="Oval 313"/>
            <p:cNvSpPr>
              <a:spLocks noChangeArrowheads="1"/>
            </p:cNvSpPr>
            <p:nvPr/>
          </p:nvSpPr>
          <p:spPr bwMode="auto">
            <a:xfrm>
              <a:off x="4514" y="1525"/>
              <a:ext cx="45" cy="45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 sz="72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21611" name="Group 314"/>
            <p:cNvGrpSpPr>
              <a:grpSpLocks/>
            </p:cNvGrpSpPr>
            <p:nvPr/>
          </p:nvGrpSpPr>
          <p:grpSpPr bwMode="auto">
            <a:xfrm rot="1600549">
              <a:off x="4741" y="1661"/>
              <a:ext cx="136" cy="45"/>
              <a:chOff x="1247" y="1706"/>
              <a:chExt cx="136" cy="45"/>
            </a:xfrm>
          </p:grpSpPr>
          <p:sp>
            <p:nvSpPr>
              <p:cNvPr id="21624" name="Rectangle 315"/>
              <p:cNvSpPr>
                <a:spLocks noChangeArrowheads="1"/>
              </p:cNvSpPr>
              <p:nvPr/>
            </p:nvSpPr>
            <p:spPr bwMode="auto">
              <a:xfrm>
                <a:off x="1247" y="1706"/>
                <a:ext cx="136" cy="45"/>
              </a:xfrm>
              <a:prstGeom prst="rect">
                <a:avLst/>
              </a:prstGeom>
              <a:solidFill>
                <a:srgbClr val="FF505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de-DE" sz="720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1625" name="Oval 316"/>
              <p:cNvSpPr>
                <a:spLocks noChangeArrowheads="1"/>
              </p:cNvSpPr>
              <p:nvPr/>
            </p:nvSpPr>
            <p:spPr bwMode="auto">
              <a:xfrm>
                <a:off x="1293" y="1706"/>
                <a:ext cx="45" cy="45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 sz="720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21612" name="Group 317"/>
            <p:cNvGrpSpPr>
              <a:grpSpLocks/>
            </p:cNvGrpSpPr>
            <p:nvPr/>
          </p:nvGrpSpPr>
          <p:grpSpPr bwMode="auto">
            <a:xfrm rot="-5697705">
              <a:off x="4832" y="1615"/>
              <a:ext cx="136" cy="45"/>
              <a:chOff x="1247" y="1706"/>
              <a:chExt cx="136" cy="45"/>
            </a:xfrm>
          </p:grpSpPr>
          <p:sp>
            <p:nvSpPr>
              <p:cNvPr id="21622" name="Rectangle 318"/>
              <p:cNvSpPr>
                <a:spLocks noChangeArrowheads="1"/>
              </p:cNvSpPr>
              <p:nvPr/>
            </p:nvSpPr>
            <p:spPr bwMode="auto">
              <a:xfrm>
                <a:off x="1247" y="1706"/>
                <a:ext cx="136" cy="45"/>
              </a:xfrm>
              <a:prstGeom prst="rect">
                <a:avLst/>
              </a:prstGeom>
              <a:solidFill>
                <a:srgbClr val="FF505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de-DE" sz="720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1623" name="Oval 319"/>
              <p:cNvSpPr>
                <a:spLocks noChangeArrowheads="1"/>
              </p:cNvSpPr>
              <p:nvPr/>
            </p:nvSpPr>
            <p:spPr bwMode="auto">
              <a:xfrm>
                <a:off x="1293" y="1706"/>
                <a:ext cx="45" cy="45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 sz="720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21613" name="Group 323"/>
            <p:cNvGrpSpPr>
              <a:grpSpLocks/>
            </p:cNvGrpSpPr>
            <p:nvPr/>
          </p:nvGrpSpPr>
          <p:grpSpPr bwMode="auto">
            <a:xfrm rot="-4237120">
              <a:off x="4968" y="1389"/>
              <a:ext cx="136" cy="45"/>
              <a:chOff x="1247" y="1706"/>
              <a:chExt cx="136" cy="45"/>
            </a:xfrm>
          </p:grpSpPr>
          <p:sp>
            <p:nvSpPr>
              <p:cNvPr id="21620" name="Rectangle 324"/>
              <p:cNvSpPr>
                <a:spLocks noChangeArrowheads="1"/>
              </p:cNvSpPr>
              <p:nvPr/>
            </p:nvSpPr>
            <p:spPr bwMode="auto">
              <a:xfrm>
                <a:off x="1247" y="1706"/>
                <a:ext cx="136" cy="45"/>
              </a:xfrm>
              <a:prstGeom prst="rect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de-DE" sz="720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1621" name="Oval 325"/>
              <p:cNvSpPr>
                <a:spLocks noChangeArrowheads="1"/>
              </p:cNvSpPr>
              <p:nvPr/>
            </p:nvSpPr>
            <p:spPr bwMode="auto">
              <a:xfrm>
                <a:off x="1293" y="1706"/>
                <a:ext cx="45" cy="45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 sz="720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21614" name="Group 341"/>
            <p:cNvGrpSpPr>
              <a:grpSpLocks/>
            </p:cNvGrpSpPr>
            <p:nvPr/>
          </p:nvGrpSpPr>
          <p:grpSpPr bwMode="auto">
            <a:xfrm rot="-4427520">
              <a:off x="4999" y="1253"/>
              <a:ext cx="136" cy="45"/>
              <a:chOff x="1247" y="1706"/>
              <a:chExt cx="136" cy="45"/>
            </a:xfrm>
          </p:grpSpPr>
          <p:sp>
            <p:nvSpPr>
              <p:cNvPr id="21618" name="Rectangle 342"/>
              <p:cNvSpPr>
                <a:spLocks noChangeArrowheads="1"/>
              </p:cNvSpPr>
              <p:nvPr/>
            </p:nvSpPr>
            <p:spPr bwMode="auto">
              <a:xfrm>
                <a:off x="1247" y="1706"/>
                <a:ext cx="136" cy="45"/>
              </a:xfrm>
              <a:prstGeom prst="rect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de-DE" sz="720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1619" name="Oval 343"/>
              <p:cNvSpPr>
                <a:spLocks noChangeArrowheads="1"/>
              </p:cNvSpPr>
              <p:nvPr/>
            </p:nvSpPr>
            <p:spPr bwMode="auto">
              <a:xfrm>
                <a:off x="1293" y="1706"/>
                <a:ext cx="45" cy="45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 sz="720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21615" name="Group 344"/>
            <p:cNvGrpSpPr>
              <a:grpSpLocks/>
            </p:cNvGrpSpPr>
            <p:nvPr/>
          </p:nvGrpSpPr>
          <p:grpSpPr bwMode="auto">
            <a:xfrm rot="-3834911">
              <a:off x="5467" y="1518"/>
              <a:ext cx="136" cy="45"/>
              <a:chOff x="1247" y="1706"/>
              <a:chExt cx="136" cy="45"/>
            </a:xfrm>
          </p:grpSpPr>
          <p:sp>
            <p:nvSpPr>
              <p:cNvPr id="21616" name="Rectangle 345"/>
              <p:cNvSpPr>
                <a:spLocks noChangeArrowheads="1"/>
              </p:cNvSpPr>
              <p:nvPr/>
            </p:nvSpPr>
            <p:spPr bwMode="auto">
              <a:xfrm>
                <a:off x="1247" y="1706"/>
                <a:ext cx="136" cy="45"/>
              </a:xfrm>
              <a:prstGeom prst="rect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de-DE" sz="720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1617" name="Oval 346"/>
              <p:cNvSpPr>
                <a:spLocks noChangeArrowheads="1"/>
              </p:cNvSpPr>
              <p:nvPr/>
            </p:nvSpPr>
            <p:spPr bwMode="auto">
              <a:xfrm>
                <a:off x="1293" y="1706"/>
                <a:ext cx="45" cy="45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 sz="720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</p:grpSp>
      <p:sp>
        <p:nvSpPr>
          <p:cNvPr id="21555" name="AutoShape 356"/>
          <p:cNvSpPr>
            <a:spLocks noChangeArrowheads="1"/>
          </p:cNvSpPr>
          <p:nvPr/>
        </p:nvSpPr>
        <p:spPr bwMode="auto">
          <a:xfrm>
            <a:off x="1079499" y="5143500"/>
            <a:ext cx="16681847" cy="647700"/>
          </a:xfrm>
          <a:prstGeom prst="rightArrow">
            <a:avLst>
              <a:gd name="adj1" fmla="val 50000"/>
              <a:gd name="adj2" fmla="val 433548"/>
            </a:avLst>
          </a:prstGeom>
          <a:gradFill rotWithShape="1">
            <a:gsLst>
              <a:gs pos="0">
                <a:srgbClr val="00765E"/>
              </a:gs>
              <a:gs pos="100000">
                <a:srgbClr val="00FFCC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 sz="72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556" name="Text Box 357"/>
          <p:cNvSpPr txBox="1">
            <a:spLocks noChangeArrowheads="1"/>
          </p:cNvSpPr>
          <p:nvPr/>
        </p:nvSpPr>
        <p:spPr bwMode="auto">
          <a:xfrm>
            <a:off x="711203" y="4286250"/>
            <a:ext cx="17290759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primary</a:t>
            </a:r>
            <a:r>
              <a:rPr lang="de-DE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insult</a:t>
            </a:r>
            <a:r>
              <a:rPr lang="de-DE" sz="4000" dirty="0">
                <a:latin typeface="Calibri" panose="020F0502020204030204" pitchFamily="34" charset="0"/>
                <a:cs typeface="Calibri" panose="020F0502020204030204" pitchFamily="34" charset="0"/>
              </a:rPr>
              <a:t>		               </a:t>
            </a:r>
            <a:r>
              <a:rPr lang="de-DE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portal</a:t>
            </a:r>
            <a:r>
              <a:rPr lang="de-DE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changes</a:t>
            </a:r>
            <a:r>
              <a:rPr lang="de-DE" sz="4000" dirty="0">
                <a:latin typeface="Calibri" panose="020F0502020204030204" pitchFamily="34" charset="0"/>
                <a:cs typeface="Calibri" panose="020F0502020204030204" pitchFamily="34" charset="0"/>
              </a:rPr>
              <a:t>		                      </a:t>
            </a:r>
            <a:r>
              <a:rPr lang="de-DE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secondary</a:t>
            </a:r>
            <a:r>
              <a:rPr lang="de-DE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acinar</a:t>
            </a:r>
            <a:r>
              <a:rPr lang="de-DE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changes</a:t>
            </a:r>
            <a:endParaRPr lang="de-DE" sz="4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81" name="Gruppieren 280"/>
          <p:cNvGrpSpPr/>
          <p:nvPr/>
        </p:nvGrpSpPr>
        <p:grpSpPr>
          <a:xfrm>
            <a:off x="571443" y="6107915"/>
            <a:ext cx="4464050" cy="3024188"/>
            <a:chOff x="6443663" y="4365625"/>
            <a:chExt cx="2232025" cy="2016125"/>
          </a:xfrm>
        </p:grpSpPr>
        <p:grpSp>
          <p:nvGrpSpPr>
            <p:cNvPr id="21506" name="Group 27"/>
            <p:cNvGrpSpPr>
              <a:grpSpLocks/>
            </p:cNvGrpSpPr>
            <p:nvPr/>
          </p:nvGrpSpPr>
          <p:grpSpPr bwMode="auto">
            <a:xfrm>
              <a:off x="6659563" y="4941888"/>
              <a:ext cx="222250" cy="222250"/>
              <a:chOff x="1524" y="1888"/>
              <a:chExt cx="222" cy="222"/>
            </a:xfrm>
          </p:grpSpPr>
          <p:sp>
            <p:nvSpPr>
              <p:cNvPr id="21783" name="Oval 25"/>
              <p:cNvSpPr>
                <a:spLocks noChangeArrowheads="1"/>
              </p:cNvSpPr>
              <p:nvPr/>
            </p:nvSpPr>
            <p:spPr bwMode="auto">
              <a:xfrm>
                <a:off x="1524" y="1888"/>
                <a:ext cx="222" cy="222"/>
              </a:xfrm>
              <a:prstGeom prst="ellipse">
                <a:avLst/>
              </a:prstGeom>
              <a:noFill/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 sz="720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1784" name="Oval 23"/>
              <p:cNvSpPr>
                <a:spLocks noChangeArrowheads="1"/>
              </p:cNvSpPr>
              <p:nvPr/>
            </p:nvSpPr>
            <p:spPr bwMode="auto">
              <a:xfrm>
                <a:off x="1565" y="1933"/>
                <a:ext cx="136" cy="136"/>
              </a:xfrm>
              <a:prstGeom prst="ellipse">
                <a:avLst/>
              </a:prstGeom>
              <a:noFill/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 sz="720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21507" name="Group 43"/>
            <p:cNvGrpSpPr>
              <a:grpSpLocks/>
            </p:cNvGrpSpPr>
            <p:nvPr/>
          </p:nvGrpSpPr>
          <p:grpSpPr bwMode="auto">
            <a:xfrm>
              <a:off x="6588125" y="4581525"/>
              <a:ext cx="373063" cy="263525"/>
              <a:chOff x="627" y="1796"/>
              <a:chExt cx="235" cy="166"/>
            </a:xfrm>
          </p:grpSpPr>
          <p:grpSp>
            <p:nvGrpSpPr>
              <p:cNvPr id="21768" name="Group 44"/>
              <p:cNvGrpSpPr>
                <a:grpSpLocks/>
              </p:cNvGrpSpPr>
              <p:nvPr/>
            </p:nvGrpSpPr>
            <p:grpSpPr bwMode="auto">
              <a:xfrm rot="-4017491">
                <a:off x="591" y="1832"/>
                <a:ext cx="118" cy="46"/>
                <a:chOff x="522" y="1208"/>
                <a:chExt cx="118" cy="46"/>
              </a:xfrm>
            </p:grpSpPr>
            <p:sp>
              <p:nvSpPr>
                <p:cNvPr id="21781" name="Oval 45"/>
                <p:cNvSpPr>
                  <a:spLocks noChangeArrowheads="1"/>
                </p:cNvSpPr>
                <p:nvPr/>
              </p:nvSpPr>
              <p:spPr bwMode="auto">
                <a:xfrm>
                  <a:off x="522" y="1208"/>
                  <a:ext cx="118" cy="44"/>
                </a:xfrm>
                <a:prstGeom prst="ellipse">
                  <a:avLst/>
                </a:prstGeom>
                <a:solidFill>
                  <a:schemeClr val="folHlink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sz="72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1782" name="Oval 46"/>
                <p:cNvSpPr>
                  <a:spLocks noChangeArrowheads="1"/>
                </p:cNvSpPr>
                <p:nvPr/>
              </p:nvSpPr>
              <p:spPr bwMode="auto">
                <a:xfrm>
                  <a:off x="560" y="1209"/>
                  <a:ext cx="46" cy="45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sz="72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21769" name="Group 47"/>
              <p:cNvGrpSpPr>
                <a:grpSpLocks/>
              </p:cNvGrpSpPr>
              <p:nvPr/>
            </p:nvGrpSpPr>
            <p:grpSpPr bwMode="auto">
              <a:xfrm>
                <a:off x="657" y="1797"/>
                <a:ext cx="118" cy="46"/>
                <a:chOff x="522" y="1208"/>
                <a:chExt cx="118" cy="46"/>
              </a:xfrm>
            </p:grpSpPr>
            <p:sp>
              <p:nvSpPr>
                <p:cNvPr id="21779" name="Oval 48"/>
                <p:cNvSpPr>
                  <a:spLocks noChangeArrowheads="1"/>
                </p:cNvSpPr>
                <p:nvPr/>
              </p:nvSpPr>
              <p:spPr bwMode="auto">
                <a:xfrm>
                  <a:off x="522" y="1208"/>
                  <a:ext cx="118" cy="44"/>
                </a:xfrm>
                <a:prstGeom prst="ellipse">
                  <a:avLst/>
                </a:prstGeom>
                <a:solidFill>
                  <a:schemeClr val="folHlink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sz="72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1780" name="Oval 49"/>
                <p:cNvSpPr>
                  <a:spLocks noChangeArrowheads="1"/>
                </p:cNvSpPr>
                <p:nvPr/>
              </p:nvSpPr>
              <p:spPr bwMode="auto">
                <a:xfrm>
                  <a:off x="560" y="1209"/>
                  <a:ext cx="46" cy="45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sz="72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21770" name="Group 50"/>
              <p:cNvGrpSpPr>
                <a:grpSpLocks/>
              </p:cNvGrpSpPr>
              <p:nvPr/>
            </p:nvGrpSpPr>
            <p:grpSpPr bwMode="auto">
              <a:xfrm rot="1683457">
                <a:off x="643" y="1905"/>
                <a:ext cx="118" cy="46"/>
                <a:chOff x="522" y="1208"/>
                <a:chExt cx="118" cy="46"/>
              </a:xfrm>
            </p:grpSpPr>
            <p:sp>
              <p:nvSpPr>
                <p:cNvPr id="21777" name="Oval 51"/>
                <p:cNvSpPr>
                  <a:spLocks noChangeArrowheads="1"/>
                </p:cNvSpPr>
                <p:nvPr/>
              </p:nvSpPr>
              <p:spPr bwMode="auto">
                <a:xfrm>
                  <a:off x="522" y="1208"/>
                  <a:ext cx="118" cy="44"/>
                </a:xfrm>
                <a:prstGeom prst="ellipse">
                  <a:avLst/>
                </a:prstGeom>
                <a:solidFill>
                  <a:schemeClr val="folHlink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sz="72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1778" name="Oval 52"/>
                <p:cNvSpPr>
                  <a:spLocks noChangeArrowheads="1"/>
                </p:cNvSpPr>
                <p:nvPr/>
              </p:nvSpPr>
              <p:spPr bwMode="auto">
                <a:xfrm>
                  <a:off x="560" y="1209"/>
                  <a:ext cx="46" cy="45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sz="72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21771" name="Group 53"/>
              <p:cNvGrpSpPr>
                <a:grpSpLocks/>
              </p:cNvGrpSpPr>
              <p:nvPr/>
            </p:nvGrpSpPr>
            <p:grpSpPr bwMode="auto">
              <a:xfrm rot="3229643">
                <a:off x="758" y="1842"/>
                <a:ext cx="118" cy="46"/>
                <a:chOff x="522" y="1208"/>
                <a:chExt cx="118" cy="46"/>
              </a:xfrm>
            </p:grpSpPr>
            <p:sp>
              <p:nvSpPr>
                <p:cNvPr id="21775" name="Oval 54"/>
                <p:cNvSpPr>
                  <a:spLocks noChangeArrowheads="1"/>
                </p:cNvSpPr>
                <p:nvPr/>
              </p:nvSpPr>
              <p:spPr bwMode="auto">
                <a:xfrm>
                  <a:off x="522" y="1208"/>
                  <a:ext cx="118" cy="44"/>
                </a:xfrm>
                <a:prstGeom prst="ellipse">
                  <a:avLst/>
                </a:prstGeom>
                <a:solidFill>
                  <a:schemeClr val="folHlink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sz="72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1776" name="Oval 55"/>
                <p:cNvSpPr>
                  <a:spLocks noChangeArrowheads="1"/>
                </p:cNvSpPr>
                <p:nvPr/>
              </p:nvSpPr>
              <p:spPr bwMode="auto">
                <a:xfrm>
                  <a:off x="560" y="1209"/>
                  <a:ext cx="46" cy="45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sz="72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21772" name="Group 56"/>
              <p:cNvGrpSpPr>
                <a:grpSpLocks/>
              </p:cNvGrpSpPr>
              <p:nvPr/>
            </p:nvGrpSpPr>
            <p:grpSpPr bwMode="auto">
              <a:xfrm>
                <a:off x="744" y="1916"/>
                <a:ext cx="118" cy="46"/>
                <a:chOff x="522" y="1208"/>
                <a:chExt cx="118" cy="46"/>
              </a:xfrm>
            </p:grpSpPr>
            <p:sp>
              <p:nvSpPr>
                <p:cNvPr id="21773" name="Oval 57"/>
                <p:cNvSpPr>
                  <a:spLocks noChangeArrowheads="1"/>
                </p:cNvSpPr>
                <p:nvPr/>
              </p:nvSpPr>
              <p:spPr bwMode="auto">
                <a:xfrm>
                  <a:off x="522" y="1208"/>
                  <a:ext cx="118" cy="44"/>
                </a:xfrm>
                <a:prstGeom prst="ellipse">
                  <a:avLst/>
                </a:prstGeom>
                <a:solidFill>
                  <a:schemeClr val="folHlink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sz="72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1774" name="Oval 58"/>
                <p:cNvSpPr>
                  <a:spLocks noChangeArrowheads="1"/>
                </p:cNvSpPr>
                <p:nvPr/>
              </p:nvSpPr>
              <p:spPr bwMode="auto">
                <a:xfrm>
                  <a:off x="560" y="1209"/>
                  <a:ext cx="46" cy="45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sz="72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</p:grpSp>
        <p:sp>
          <p:nvSpPr>
            <p:cNvPr id="21508" name="Text Box 59"/>
            <p:cNvSpPr txBox="1">
              <a:spLocks noChangeArrowheads="1"/>
            </p:cNvSpPr>
            <p:nvPr/>
          </p:nvSpPr>
          <p:spPr bwMode="auto">
            <a:xfrm>
              <a:off x="7000875" y="4579938"/>
              <a:ext cx="738343" cy="3488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de-DE" sz="2800" b="1">
                  <a:latin typeface="Calibri" panose="020F0502020204030204" pitchFamily="34" charset="0"/>
                  <a:cs typeface="Calibri" panose="020F0502020204030204" pitchFamily="34" charset="0"/>
                </a:rPr>
                <a:t>bile duct</a:t>
              </a:r>
            </a:p>
          </p:txBody>
        </p:sp>
        <p:sp>
          <p:nvSpPr>
            <p:cNvPr id="21509" name="Text Box 60"/>
            <p:cNvSpPr txBox="1">
              <a:spLocks noChangeArrowheads="1"/>
            </p:cNvSpPr>
            <p:nvPr/>
          </p:nvSpPr>
          <p:spPr bwMode="auto">
            <a:xfrm>
              <a:off x="7019925" y="4868864"/>
              <a:ext cx="1139255" cy="3488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de-DE" sz="2800" b="1">
                  <a:latin typeface="Calibri" panose="020F0502020204030204" pitchFamily="34" charset="0"/>
                  <a:cs typeface="Calibri" panose="020F0502020204030204" pitchFamily="34" charset="0"/>
                </a:rPr>
                <a:t>hepatic artery</a:t>
              </a:r>
            </a:p>
          </p:txBody>
        </p:sp>
        <p:sp>
          <p:nvSpPr>
            <p:cNvPr id="21510" name="Oval 64"/>
            <p:cNvSpPr>
              <a:spLocks noChangeArrowheads="1"/>
            </p:cNvSpPr>
            <p:nvPr/>
          </p:nvSpPr>
          <p:spPr bwMode="auto">
            <a:xfrm rot="19698448">
              <a:off x="6659563" y="5278438"/>
              <a:ext cx="215900" cy="73025"/>
            </a:xfrm>
            <a:prstGeom prst="ellips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 sz="72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1511" name="Text Box 65"/>
            <p:cNvSpPr txBox="1">
              <a:spLocks noChangeArrowheads="1"/>
            </p:cNvSpPr>
            <p:nvPr/>
          </p:nvSpPr>
          <p:spPr bwMode="auto">
            <a:xfrm>
              <a:off x="7019925" y="5118100"/>
              <a:ext cx="1084368" cy="3488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de-DE" sz="2800" b="1">
                  <a:latin typeface="Calibri" panose="020F0502020204030204" pitchFamily="34" charset="0"/>
                  <a:cs typeface="Calibri" panose="020F0502020204030204" pitchFamily="34" charset="0"/>
                </a:rPr>
                <a:t>portal venule</a:t>
              </a:r>
            </a:p>
          </p:txBody>
        </p:sp>
        <p:grpSp>
          <p:nvGrpSpPr>
            <p:cNvPr id="21512" name="Group 75"/>
            <p:cNvGrpSpPr>
              <a:grpSpLocks/>
            </p:cNvGrpSpPr>
            <p:nvPr/>
          </p:nvGrpSpPr>
          <p:grpSpPr bwMode="auto">
            <a:xfrm rot="13107875">
              <a:off x="6694488" y="5414963"/>
              <a:ext cx="215900" cy="285750"/>
              <a:chOff x="1745" y="1071"/>
              <a:chExt cx="228" cy="362"/>
            </a:xfrm>
          </p:grpSpPr>
          <p:sp>
            <p:nvSpPr>
              <p:cNvPr id="21766" name="Oval 76"/>
              <p:cNvSpPr>
                <a:spLocks noChangeArrowheads="1"/>
              </p:cNvSpPr>
              <p:nvPr/>
            </p:nvSpPr>
            <p:spPr bwMode="auto">
              <a:xfrm rot="1071056">
                <a:off x="1745" y="1071"/>
                <a:ext cx="228" cy="362"/>
              </a:xfrm>
              <a:prstGeom prst="ellipse">
                <a:avLst/>
              </a:prstGeom>
              <a:solidFill>
                <a:schemeClr val="accent1"/>
              </a:solidFill>
              <a:ln w="190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 sz="720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1767" name="Oval 77"/>
              <p:cNvSpPr>
                <a:spLocks noChangeArrowheads="1"/>
              </p:cNvSpPr>
              <p:nvPr/>
            </p:nvSpPr>
            <p:spPr bwMode="auto">
              <a:xfrm rot="1435571">
                <a:off x="1782" y="1125"/>
                <a:ext cx="154" cy="254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 sz="720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21513" name="Text Box 78"/>
            <p:cNvSpPr txBox="1">
              <a:spLocks noChangeArrowheads="1"/>
            </p:cNvSpPr>
            <p:nvPr/>
          </p:nvSpPr>
          <p:spPr bwMode="auto">
            <a:xfrm>
              <a:off x="7019925" y="5389563"/>
              <a:ext cx="963501" cy="3488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de-DE" sz="2800" b="1">
                  <a:latin typeface="Calibri" panose="020F0502020204030204" pitchFamily="34" charset="0"/>
                  <a:cs typeface="Calibri" panose="020F0502020204030204" pitchFamily="34" charset="0"/>
                </a:rPr>
                <a:t>central vein</a:t>
              </a:r>
            </a:p>
          </p:txBody>
        </p:sp>
        <p:grpSp>
          <p:nvGrpSpPr>
            <p:cNvPr id="21552" name="Group 350"/>
            <p:cNvGrpSpPr>
              <a:grpSpLocks/>
            </p:cNvGrpSpPr>
            <p:nvPr/>
          </p:nvGrpSpPr>
          <p:grpSpPr bwMode="auto">
            <a:xfrm rot="21312590">
              <a:off x="6710363" y="5788025"/>
              <a:ext cx="215900" cy="71438"/>
              <a:chOff x="1247" y="1706"/>
              <a:chExt cx="136" cy="45"/>
            </a:xfrm>
          </p:grpSpPr>
          <p:sp>
            <p:nvSpPr>
              <p:cNvPr id="21561" name="Rectangle 351"/>
              <p:cNvSpPr>
                <a:spLocks noChangeArrowheads="1"/>
              </p:cNvSpPr>
              <p:nvPr/>
            </p:nvSpPr>
            <p:spPr bwMode="auto">
              <a:xfrm>
                <a:off x="1247" y="1706"/>
                <a:ext cx="136" cy="45"/>
              </a:xfrm>
              <a:prstGeom prst="rect">
                <a:avLst/>
              </a:prstGeom>
              <a:solidFill>
                <a:srgbClr val="FF505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de-DE" sz="720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1562" name="Oval 352"/>
              <p:cNvSpPr>
                <a:spLocks noChangeArrowheads="1"/>
              </p:cNvSpPr>
              <p:nvPr/>
            </p:nvSpPr>
            <p:spPr bwMode="auto">
              <a:xfrm>
                <a:off x="1293" y="1706"/>
                <a:ext cx="45" cy="45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 sz="720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21553" name="Text Box 353"/>
            <p:cNvSpPr txBox="1">
              <a:spLocks noChangeArrowheads="1"/>
            </p:cNvSpPr>
            <p:nvPr/>
          </p:nvSpPr>
          <p:spPr bwMode="auto">
            <a:xfrm>
              <a:off x="7019925" y="5649913"/>
              <a:ext cx="931570" cy="3488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de-DE" sz="2800" b="1">
                  <a:latin typeface="Calibri" panose="020F0502020204030204" pitchFamily="34" charset="0"/>
                  <a:cs typeface="Calibri" panose="020F0502020204030204" pitchFamily="34" charset="0"/>
                </a:rPr>
                <a:t>hepatocyte</a:t>
              </a:r>
            </a:p>
          </p:txBody>
        </p:sp>
        <p:sp>
          <p:nvSpPr>
            <p:cNvPr id="21554" name="Rectangle 354"/>
            <p:cNvSpPr>
              <a:spLocks noChangeArrowheads="1"/>
            </p:cNvSpPr>
            <p:nvPr/>
          </p:nvSpPr>
          <p:spPr bwMode="auto">
            <a:xfrm>
              <a:off x="6443663" y="4365625"/>
              <a:ext cx="2232025" cy="201612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 sz="72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1557" name="Oval 360"/>
            <p:cNvSpPr>
              <a:spLocks noChangeArrowheads="1"/>
            </p:cNvSpPr>
            <p:nvPr/>
          </p:nvSpPr>
          <p:spPr bwMode="auto">
            <a:xfrm>
              <a:off x="6777038" y="5992813"/>
              <a:ext cx="71437" cy="71437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 sz="72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1558" name="Text Box 361"/>
            <p:cNvSpPr txBox="1">
              <a:spLocks noChangeArrowheads="1"/>
            </p:cNvSpPr>
            <p:nvPr/>
          </p:nvSpPr>
          <p:spPr bwMode="auto">
            <a:xfrm>
              <a:off x="7008813" y="5910263"/>
              <a:ext cx="1402404" cy="3488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de-DE" sz="2800" b="1">
                  <a:latin typeface="Calibri" panose="020F0502020204030204" pitchFamily="34" charset="0"/>
                  <a:cs typeface="Calibri" panose="020F0502020204030204" pitchFamily="34" charset="0"/>
                </a:rPr>
                <a:t>inflammatory cell</a:t>
              </a:r>
            </a:p>
          </p:txBody>
        </p:sp>
      </p:grpSp>
      <p:sp>
        <p:nvSpPr>
          <p:cNvPr id="21559" name="Rechteck 2"/>
          <p:cNvSpPr>
            <a:spLocks noChangeArrowheads="1"/>
          </p:cNvSpPr>
          <p:nvPr/>
        </p:nvSpPr>
        <p:spPr bwMode="auto">
          <a:xfrm>
            <a:off x="1501777" y="214315"/>
            <a:ext cx="11141961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7200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ICU-SSC: Progression </a:t>
            </a:r>
            <a:r>
              <a:rPr lang="de-DE" sz="7200" b="1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model</a:t>
            </a:r>
            <a:endParaRPr lang="de-DE" sz="7200" b="1" dirty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560" name="Text Box 280"/>
          <p:cNvSpPr txBox="1">
            <a:spLocks noChangeArrowheads="1"/>
          </p:cNvSpPr>
          <p:nvPr/>
        </p:nvSpPr>
        <p:spPr bwMode="auto">
          <a:xfrm>
            <a:off x="12803897" y="9256391"/>
            <a:ext cx="304230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Esposito et al, Virchows Arch 2008</a:t>
            </a:r>
          </a:p>
        </p:txBody>
      </p:sp>
      <p:sp>
        <p:nvSpPr>
          <p:cNvPr id="282" name="Textfeld 6"/>
          <p:cNvSpPr txBox="1">
            <a:spLocks noChangeArrowheads="1"/>
          </p:cNvSpPr>
          <p:nvPr/>
        </p:nvSpPr>
        <p:spPr bwMode="auto">
          <a:xfrm>
            <a:off x="6130392" y="6472160"/>
            <a:ext cx="10906447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4000" dirty="0">
                <a:latin typeface="Calibri" panose="020F0502020204030204" pitchFamily="34" charset="0"/>
                <a:cs typeface="Calibri" panose="020F0502020204030204" pitchFamily="34" charset="0"/>
              </a:rPr>
              <a:t>10 Pt; 16-68 J; </a:t>
            </a:r>
            <a:r>
              <a:rPr lang="de-DE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Biopsy</a:t>
            </a:r>
            <a:r>
              <a:rPr lang="de-DE" sz="4000" dirty="0">
                <a:latin typeface="Calibri" panose="020F0502020204030204" pitchFamily="34" charset="0"/>
                <a:cs typeface="Calibri" panose="020F0502020204030204" pitchFamily="34" charset="0"/>
              </a:rPr>
              <a:t> 1,5-6,5 Mo. after initial </a:t>
            </a:r>
            <a:r>
              <a:rPr lang="de-DE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event</a:t>
            </a:r>
            <a:r>
              <a:rPr lang="de-DE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/>
          <p:cNvSpPr txBox="1"/>
          <p:nvPr/>
        </p:nvSpPr>
        <p:spPr>
          <a:xfrm>
            <a:off x="642123" y="2119164"/>
            <a:ext cx="17236443" cy="77251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buAutoNum type="arabicPeriod"/>
            </a:pPr>
            <a:r>
              <a:rPr lang="de-DE" sz="4800" dirty="0" err="1">
                <a:latin typeface="Calibri" panose="020F0502020204030204" pitchFamily="34" charset="0"/>
                <a:cs typeface="Calibri" panose="020F0502020204030204" pitchFamily="34" charset="0"/>
              </a:rPr>
              <a:t>Ischaemia</a:t>
            </a:r>
            <a:endParaRPr lang="de-DE" sz="4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de-DE" sz="5600" dirty="0">
                <a:latin typeface="Calibri" panose="020F0502020204030204" pitchFamily="34" charset="0"/>
                <a:cs typeface="Calibri" panose="020F0502020204030204" pitchFamily="34" charset="0"/>
              </a:rPr>
              <a:t>	- </a:t>
            </a:r>
            <a:r>
              <a:rPr lang="de-DE" sz="4800" dirty="0" err="1">
                <a:latin typeface="Calibri" panose="020F0502020204030204" pitchFamily="34" charset="0"/>
                <a:cs typeface="Calibri" panose="020F0502020204030204" pitchFamily="34" charset="0"/>
              </a:rPr>
              <a:t>selective</a:t>
            </a:r>
            <a:r>
              <a:rPr lang="de-DE" sz="4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4800" dirty="0" err="1">
                <a:latin typeface="Calibri" panose="020F0502020204030204" pitchFamily="34" charset="0"/>
                <a:cs typeface="Calibri" panose="020F0502020204030204" pitchFamily="34" charset="0"/>
              </a:rPr>
              <a:t>hypoperfusion</a:t>
            </a:r>
            <a:r>
              <a:rPr lang="de-DE" sz="4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4800" dirty="0" err="1"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de-DE" sz="4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4800" dirty="0" err="1"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de-DE" sz="4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4800" dirty="0" err="1">
                <a:latin typeface="Calibri" panose="020F0502020204030204" pitchFamily="34" charset="0"/>
                <a:cs typeface="Calibri" panose="020F0502020204030204" pitchFamily="34" charset="0"/>
              </a:rPr>
              <a:t>liver</a:t>
            </a:r>
            <a:endParaRPr lang="de-DE" sz="4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de-DE" sz="4800" dirty="0">
                <a:latin typeface="Calibri" panose="020F0502020204030204" pitchFamily="34" charset="0"/>
                <a:cs typeface="Calibri" panose="020F0502020204030204" pitchFamily="34" charset="0"/>
              </a:rPr>
              <a:t>	(</a:t>
            </a:r>
            <a:r>
              <a:rPr lang="de-DE" sz="4800" dirty="0" err="1">
                <a:latin typeface="Calibri" panose="020F0502020204030204" pitchFamily="34" charset="0"/>
                <a:cs typeface="Calibri" panose="020F0502020204030204" pitchFamily="34" charset="0"/>
              </a:rPr>
              <a:t>hypotension</a:t>
            </a:r>
            <a:r>
              <a:rPr lang="de-DE" sz="48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de-DE" sz="4800" dirty="0" err="1">
                <a:latin typeface="Calibri" panose="020F0502020204030204" pitchFamily="34" charset="0"/>
                <a:cs typeface="Calibri" panose="020F0502020204030204" pitchFamily="34" charset="0"/>
              </a:rPr>
              <a:t>adrenalin</a:t>
            </a:r>
            <a:r>
              <a:rPr lang="de-DE" sz="4800" dirty="0"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de-DE" sz="4800" dirty="0" err="1">
                <a:latin typeface="Calibri" panose="020F0502020204030204" pitchFamily="34" charset="0"/>
                <a:cs typeface="Calibri" panose="020F0502020204030204" pitchFamily="34" charset="0"/>
              </a:rPr>
              <a:t>noradrenalin</a:t>
            </a:r>
            <a:r>
              <a:rPr lang="de-DE" sz="48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de-DE" sz="4800" dirty="0" err="1">
                <a:latin typeface="Calibri" panose="020F0502020204030204" pitchFamily="34" charset="0"/>
                <a:cs typeface="Calibri" panose="020F0502020204030204" pitchFamily="34" charset="0"/>
              </a:rPr>
              <a:t>mechanical</a:t>
            </a:r>
            <a:r>
              <a:rPr lang="de-DE" sz="4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4800" dirty="0" err="1">
                <a:latin typeface="Calibri" panose="020F0502020204030204" pitchFamily="34" charset="0"/>
                <a:cs typeface="Calibri" panose="020F0502020204030204" pitchFamily="34" charset="0"/>
              </a:rPr>
              <a:t>ventilation</a:t>
            </a:r>
            <a:r>
              <a:rPr lang="de-DE" sz="4800" dirty="0">
                <a:latin typeface="Calibri" panose="020F0502020204030204" pitchFamily="34" charset="0"/>
                <a:cs typeface="Calibri" panose="020F0502020204030204" pitchFamily="34" charset="0"/>
              </a:rPr>
              <a:t>,    	</a:t>
            </a:r>
            <a:r>
              <a:rPr lang="de-DE" sz="4800" dirty="0" err="1">
                <a:latin typeface="Calibri" panose="020F0502020204030204" pitchFamily="34" charset="0"/>
                <a:cs typeface="Calibri" panose="020F0502020204030204" pitchFamily="34" charset="0"/>
              </a:rPr>
              <a:t>prone</a:t>
            </a:r>
            <a:r>
              <a:rPr lang="de-DE" sz="4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4800" dirty="0" err="1">
                <a:latin typeface="Calibri" panose="020F0502020204030204" pitchFamily="34" charset="0"/>
                <a:cs typeface="Calibri" panose="020F0502020204030204" pitchFamily="34" charset="0"/>
              </a:rPr>
              <a:t>position</a:t>
            </a:r>
            <a:r>
              <a:rPr lang="de-DE" sz="48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de-DE" sz="4800" dirty="0" err="1">
                <a:latin typeface="Calibri" panose="020F0502020204030204" pitchFamily="34" charset="0"/>
                <a:cs typeface="Calibri" panose="020F0502020204030204" pitchFamily="34" charset="0"/>
              </a:rPr>
              <a:t>microthrombosis</a:t>
            </a:r>
            <a:r>
              <a:rPr lang="de-DE" sz="4800" dirty="0">
                <a:latin typeface="Calibri" panose="020F0502020204030204" pitchFamily="34" charset="0"/>
                <a:cs typeface="Calibri" panose="020F0502020204030204" pitchFamily="34" charset="0"/>
              </a:rPr>
              <a:t> due </a:t>
            </a:r>
            <a:r>
              <a:rPr lang="de-DE" sz="4800" dirty="0" err="1">
                <a:latin typeface="Calibri" panose="020F0502020204030204" pitchFamily="34" charset="0"/>
                <a:cs typeface="Calibri" panose="020F0502020204030204" pitchFamily="34" charset="0"/>
              </a:rPr>
              <a:t>to</a:t>
            </a:r>
            <a:r>
              <a:rPr lang="de-DE" sz="4800" dirty="0">
                <a:latin typeface="Calibri" panose="020F0502020204030204" pitchFamily="34" charset="0"/>
                <a:cs typeface="Calibri" panose="020F0502020204030204" pitchFamily="34" charset="0"/>
              </a:rPr>
              <a:t> endothelial </a:t>
            </a:r>
            <a:r>
              <a:rPr lang="de-DE" sz="4800" dirty="0" err="1">
                <a:latin typeface="Calibri" panose="020F0502020204030204" pitchFamily="34" charset="0"/>
                <a:cs typeface="Calibri" panose="020F0502020204030204" pitchFamily="34" charset="0"/>
              </a:rPr>
              <a:t>damage</a:t>
            </a:r>
            <a:r>
              <a:rPr lang="de-DE" sz="48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endParaRPr lang="de-DE" sz="4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de-DE" sz="4800" dirty="0">
                <a:latin typeface="Calibri" panose="020F0502020204030204" pitchFamily="34" charset="0"/>
                <a:cs typeface="Calibri" panose="020F0502020204030204" pitchFamily="34" charset="0"/>
              </a:rPr>
              <a:t>2. „</a:t>
            </a:r>
            <a:r>
              <a:rPr lang="de-DE" sz="4800" dirty="0" err="1">
                <a:latin typeface="Calibri" panose="020F0502020204030204" pitchFamily="34" charset="0"/>
                <a:cs typeface="Calibri" panose="020F0502020204030204" pitchFamily="34" charset="0"/>
              </a:rPr>
              <a:t>Toxic</a:t>
            </a:r>
            <a:r>
              <a:rPr lang="de-DE" sz="4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4800" dirty="0" err="1">
                <a:latin typeface="Calibri" panose="020F0502020204030204" pitchFamily="34" charset="0"/>
                <a:cs typeface="Calibri" panose="020F0502020204030204" pitchFamily="34" charset="0"/>
              </a:rPr>
              <a:t>bile</a:t>
            </a:r>
            <a:r>
              <a:rPr lang="de-DE" sz="4800" dirty="0">
                <a:latin typeface="Calibri" panose="020F0502020204030204" pitchFamily="34" charset="0"/>
                <a:cs typeface="Calibri" panose="020F0502020204030204" pitchFamily="34" charset="0"/>
              </a:rPr>
              <a:t>“</a:t>
            </a:r>
          </a:p>
          <a:p>
            <a:r>
              <a:rPr lang="de-DE" sz="4800" dirty="0">
                <a:latin typeface="Calibri" panose="020F0502020204030204" pitchFamily="34" charset="0"/>
                <a:cs typeface="Calibri" panose="020F0502020204030204" pitchFamily="34" charset="0"/>
              </a:rPr>
              <a:t>	- </a:t>
            </a:r>
            <a:r>
              <a:rPr lang="de-DE" sz="4800" dirty="0" err="1">
                <a:latin typeface="Calibri" panose="020F0502020204030204" pitchFamily="34" charset="0"/>
                <a:cs typeface="Calibri" panose="020F0502020204030204" pitchFamily="34" charset="0"/>
              </a:rPr>
              <a:t>missing</a:t>
            </a:r>
            <a:r>
              <a:rPr lang="de-DE" sz="4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4800" dirty="0" err="1">
                <a:latin typeface="Calibri" panose="020F0502020204030204" pitchFamily="34" charset="0"/>
                <a:cs typeface="Calibri" panose="020F0502020204030204" pitchFamily="34" charset="0"/>
              </a:rPr>
              <a:t>protection</a:t>
            </a:r>
            <a:r>
              <a:rPr lang="de-DE" sz="4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4800" dirty="0" err="1">
                <a:latin typeface="Calibri" panose="020F0502020204030204" pitchFamily="34" charset="0"/>
                <a:cs typeface="Calibri" panose="020F0502020204030204" pitchFamily="34" charset="0"/>
              </a:rPr>
              <a:t>against</a:t>
            </a:r>
            <a:r>
              <a:rPr lang="de-DE" sz="4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4800" dirty="0" err="1">
                <a:latin typeface="Calibri" panose="020F0502020204030204" pitchFamily="34" charset="0"/>
                <a:cs typeface="Calibri" panose="020F0502020204030204" pitchFamily="34" charset="0"/>
              </a:rPr>
              <a:t>bile</a:t>
            </a:r>
            <a:r>
              <a:rPr lang="de-DE" sz="4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4800" dirty="0" err="1">
                <a:latin typeface="Calibri" panose="020F0502020204030204" pitchFamily="34" charset="0"/>
                <a:cs typeface="Calibri" panose="020F0502020204030204" pitchFamily="34" charset="0"/>
              </a:rPr>
              <a:t>acids</a:t>
            </a:r>
            <a:endParaRPr lang="de-DE" sz="4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de-DE" sz="4800" dirty="0">
                <a:latin typeface="Calibri" panose="020F0502020204030204" pitchFamily="34" charset="0"/>
                <a:cs typeface="Calibri" panose="020F0502020204030204" pitchFamily="34" charset="0"/>
              </a:rPr>
              <a:t>	- possible </a:t>
            </a:r>
            <a:r>
              <a:rPr lang="de-DE" sz="4800" dirty="0" err="1">
                <a:latin typeface="Calibri" panose="020F0502020204030204" pitchFamily="34" charset="0"/>
                <a:cs typeface="Calibri" panose="020F0502020204030204" pitchFamily="34" charset="0"/>
              </a:rPr>
              <a:t>genetic</a:t>
            </a:r>
            <a:r>
              <a:rPr lang="de-DE" sz="4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4800" dirty="0" err="1">
                <a:latin typeface="Calibri" panose="020F0502020204030204" pitchFamily="34" charset="0"/>
                <a:cs typeface="Calibri" panose="020F0502020204030204" pitchFamily="34" charset="0"/>
              </a:rPr>
              <a:t>predisposition</a:t>
            </a:r>
            <a:r>
              <a:rPr lang="de-DE" sz="4800" dirty="0"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de-DE" sz="4800" dirty="0" err="1">
                <a:latin typeface="Calibri" panose="020F0502020204030204" pitchFamily="34" charset="0"/>
                <a:cs typeface="Calibri" panose="020F0502020204030204" pitchFamily="34" charset="0"/>
              </a:rPr>
              <a:t>defects</a:t>
            </a:r>
            <a:r>
              <a:rPr lang="de-DE" sz="4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4800" dirty="0" err="1"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de-DE" sz="4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4800" dirty="0" err="1"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de-DE" sz="4800" dirty="0">
                <a:latin typeface="Calibri" panose="020F0502020204030204" pitchFamily="34" charset="0"/>
                <a:cs typeface="Calibri" panose="020F0502020204030204" pitchFamily="34" charset="0"/>
              </a:rPr>
              <a:t> MDR3 </a:t>
            </a:r>
            <a:r>
              <a:rPr lang="de-DE" sz="4800" dirty="0" err="1">
                <a:latin typeface="Calibri" panose="020F0502020204030204" pitchFamily="34" charset="0"/>
                <a:cs typeface="Calibri" panose="020F0502020204030204" pitchFamily="34" charset="0"/>
              </a:rPr>
              <a:t>transporter</a:t>
            </a:r>
            <a:r>
              <a:rPr lang="de-DE" sz="48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r>
              <a:rPr lang="de-DE" sz="4800" dirty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endParaRPr lang="de-DE" sz="5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de-DE" sz="5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11535197" y="9212212"/>
            <a:ext cx="34449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Gudnason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Clin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Exp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Gastroenterol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2017</a:t>
            </a:r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67CED34B-5390-4A62-6369-73A5753A3E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9150" y="389676"/>
            <a:ext cx="11665975" cy="1216131"/>
          </a:xfrm>
        </p:spPr>
        <p:txBody>
          <a:bodyPr/>
          <a:lstStyle/>
          <a:p>
            <a:r>
              <a:rPr lang="de-DE" dirty="0"/>
              <a:t>ICU-SSC: Pathogenesis</a:t>
            </a:r>
          </a:p>
        </p:txBody>
      </p:sp>
    </p:spTree>
    <p:extLst>
      <p:ext uri="{BB962C8B-B14F-4D97-AF65-F5344CB8AC3E}">
        <p14:creationId xmlns:p14="http://schemas.microsoft.com/office/powerpoint/2010/main" val="3354282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480C5FEB-4770-4FA4-B8DD-E76E39702FC8}"/>
              </a:ext>
            </a:extLst>
          </p:cNvPr>
          <p:cNvSpPr txBox="1"/>
          <p:nvPr/>
        </p:nvSpPr>
        <p:spPr>
          <a:xfrm>
            <a:off x="503041" y="534989"/>
            <a:ext cx="1035200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600" dirty="0"/>
              <a:t>47 J M, BMI 24</a:t>
            </a:r>
          </a:p>
          <a:p>
            <a:r>
              <a:rPr lang="de-DE" sz="3600" dirty="0"/>
              <a:t>Covid-19: ARDS, invasive </a:t>
            </a:r>
            <a:r>
              <a:rPr lang="de-DE" sz="3600" dirty="0" err="1"/>
              <a:t>ventilation</a:t>
            </a:r>
            <a:r>
              <a:rPr lang="de-DE" sz="3600" dirty="0"/>
              <a:t> </a:t>
            </a:r>
            <a:r>
              <a:rPr lang="de-DE" sz="3600" dirty="0" err="1"/>
              <a:t>for</a:t>
            </a:r>
            <a:r>
              <a:rPr lang="de-DE" sz="3600" dirty="0"/>
              <a:t> </a:t>
            </a:r>
            <a:r>
              <a:rPr lang="de-DE" sz="3600" dirty="0" err="1"/>
              <a:t>about</a:t>
            </a:r>
            <a:r>
              <a:rPr lang="de-DE" sz="3600" dirty="0"/>
              <a:t>  25 </a:t>
            </a:r>
            <a:r>
              <a:rPr lang="de-DE" sz="3600" dirty="0" err="1"/>
              <a:t>days</a:t>
            </a:r>
            <a:endParaRPr lang="en-US" sz="3600" dirty="0"/>
          </a:p>
        </p:txBody>
      </p:sp>
      <p:pic>
        <p:nvPicPr>
          <p:cNvPr id="14" name="Grafik 24"/>
          <p:cNvPicPr>
            <a:picLocks noChangeAspect="1"/>
          </p:cNvPicPr>
          <p:nvPr/>
        </p:nvPicPr>
        <p:blipFill rotWithShape="1">
          <a:blip r:embed="rId2"/>
          <a:srcRect l="50113" b="57594"/>
          <a:stretch/>
        </p:blipFill>
        <p:spPr bwMode="auto">
          <a:xfrm>
            <a:off x="0" y="2263180"/>
            <a:ext cx="8307488" cy="4498772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E5244C42-A729-403C-4AFC-37955A950F66}"/>
              </a:ext>
            </a:extLst>
          </p:cNvPr>
          <p:cNvSpPr txBox="1"/>
          <p:nvPr/>
        </p:nvSpPr>
        <p:spPr>
          <a:xfrm>
            <a:off x="372737" y="9266166"/>
            <a:ext cx="27479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err="1"/>
              <a:t>Klindt</a:t>
            </a:r>
            <a:r>
              <a:rPr lang="de-DE" sz="1600" dirty="0"/>
              <a:t> et al, </a:t>
            </a:r>
            <a:r>
              <a:rPr lang="de-DE" sz="1600" dirty="0" err="1"/>
              <a:t>Clin</a:t>
            </a:r>
            <a:r>
              <a:rPr lang="de-DE" sz="1600" dirty="0"/>
              <a:t> Case Rep 2021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32E183F3-B611-AD31-B495-A9D5487DA5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7174" y="1942071"/>
            <a:ext cx="6394586" cy="7424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701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1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215008" y="967036"/>
            <a:ext cx="5743428" cy="6759616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3680" y="731802"/>
            <a:ext cx="11118336" cy="7230084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63B61C28-7BFC-1C87-4130-C6D81F9F118C}"/>
              </a:ext>
            </a:extLst>
          </p:cNvPr>
          <p:cNvSpPr txBox="1"/>
          <p:nvPr/>
        </p:nvSpPr>
        <p:spPr>
          <a:xfrm>
            <a:off x="832512" y="8407022"/>
            <a:ext cx="38315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MRCP 79 </a:t>
            </a:r>
            <a:r>
              <a:rPr lang="de-DE" dirty="0" err="1"/>
              <a:t>days</a:t>
            </a:r>
            <a:r>
              <a:rPr lang="de-DE" dirty="0"/>
              <a:t> after initial </a:t>
            </a:r>
            <a:r>
              <a:rPr lang="de-DE" dirty="0" err="1"/>
              <a:t>presentation</a:t>
            </a:r>
            <a:endParaRPr lang="de-DE" dirty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CD901EB9-E876-890C-2F70-A463062918E8}"/>
              </a:ext>
            </a:extLst>
          </p:cNvPr>
          <p:cNvSpPr txBox="1"/>
          <p:nvPr/>
        </p:nvSpPr>
        <p:spPr>
          <a:xfrm>
            <a:off x="6263680" y="8407022"/>
            <a:ext cx="18366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Liver-</a:t>
            </a:r>
            <a:r>
              <a:rPr lang="de-DE" dirty="0" err="1"/>
              <a:t>Bx</a:t>
            </a:r>
            <a:r>
              <a:rPr lang="de-DE" dirty="0"/>
              <a:t> at </a:t>
            </a:r>
            <a:r>
              <a:rPr lang="de-DE" dirty="0" err="1"/>
              <a:t>day</a:t>
            </a:r>
            <a:r>
              <a:rPr lang="de-DE" dirty="0"/>
              <a:t> 50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E5244C42-A729-403C-4AFC-37955A950F66}"/>
              </a:ext>
            </a:extLst>
          </p:cNvPr>
          <p:cNvSpPr txBox="1"/>
          <p:nvPr/>
        </p:nvSpPr>
        <p:spPr>
          <a:xfrm>
            <a:off x="14559254" y="9621273"/>
            <a:ext cx="27479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err="1"/>
              <a:t>Klindt</a:t>
            </a:r>
            <a:r>
              <a:rPr lang="de-DE" sz="1600" dirty="0"/>
              <a:t> et al, </a:t>
            </a:r>
            <a:r>
              <a:rPr lang="de-DE" sz="1600" dirty="0" err="1"/>
              <a:t>Clin</a:t>
            </a:r>
            <a:r>
              <a:rPr lang="de-DE" sz="1600" dirty="0"/>
              <a:t> Case Rep 2021</a:t>
            </a:r>
          </a:p>
        </p:txBody>
      </p:sp>
    </p:spTree>
    <p:extLst>
      <p:ext uri="{BB962C8B-B14F-4D97-AF65-F5344CB8AC3E}">
        <p14:creationId xmlns:p14="http://schemas.microsoft.com/office/powerpoint/2010/main" val="3739376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6732" y="112080"/>
            <a:ext cx="14666416" cy="9639932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1444" y="109842"/>
            <a:ext cx="14611704" cy="9639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018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Textfeld 2"/>
          <p:cNvSpPr txBox="1">
            <a:spLocks noChangeArrowheads="1"/>
          </p:cNvSpPr>
          <p:nvPr/>
        </p:nvSpPr>
        <p:spPr bwMode="auto">
          <a:xfrm>
            <a:off x="465138" y="2883788"/>
            <a:ext cx="17357724" cy="5262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Tx/>
              <a:buChar char="-"/>
            </a:pPr>
            <a:r>
              <a:rPr lang="de-DE" sz="5600" dirty="0">
                <a:latin typeface="Calibri" panose="020F0502020204030204" pitchFamily="34" charset="0"/>
                <a:cs typeface="Calibri" panose="020F0502020204030204" pitchFamily="34" charset="0"/>
              </a:rPr>
              <a:t> Sepsis</a:t>
            </a:r>
          </a:p>
          <a:p>
            <a:pPr>
              <a:buFontTx/>
              <a:buChar char="-"/>
            </a:pPr>
            <a:r>
              <a:rPr lang="de-DE" sz="5600" dirty="0">
                <a:latin typeface="Calibri" panose="020F0502020204030204" pitchFamily="34" charset="0"/>
                <a:cs typeface="Calibri" panose="020F0502020204030204" pitchFamily="34" charset="0"/>
              </a:rPr>
              <a:t> DILI</a:t>
            </a:r>
          </a:p>
          <a:p>
            <a:pPr>
              <a:buFontTx/>
              <a:buChar char="-"/>
            </a:pPr>
            <a:r>
              <a:rPr lang="de-DE" sz="5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5600" dirty="0" err="1">
                <a:latin typeface="Calibri" panose="020F0502020204030204" pitchFamily="34" charset="0"/>
                <a:cs typeface="Calibri" panose="020F0502020204030204" pitchFamily="34" charset="0"/>
              </a:rPr>
              <a:t>Ischaemic</a:t>
            </a:r>
            <a:r>
              <a:rPr lang="de-DE" sz="5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5600" dirty="0" err="1">
                <a:latin typeface="Calibri" panose="020F0502020204030204" pitchFamily="34" charset="0"/>
                <a:cs typeface="Calibri" panose="020F0502020204030204" pitchFamily="34" charset="0"/>
              </a:rPr>
              <a:t>hepatitis</a:t>
            </a:r>
            <a:endParaRPr lang="de-DE" sz="5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Tx/>
              <a:buChar char="-"/>
            </a:pPr>
            <a:r>
              <a:rPr lang="de-DE" sz="5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5600" dirty="0" err="1">
                <a:latin typeface="Calibri" panose="020F0502020204030204" pitchFamily="34" charset="0"/>
                <a:cs typeface="Calibri" panose="020F0502020204030204" pitchFamily="34" charset="0"/>
              </a:rPr>
              <a:t>Bile</a:t>
            </a:r>
            <a:r>
              <a:rPr lang="de-DE" sz="5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5600" dirty="0" err="1">
                <a:latin typeface="Calibri" panose="020F0502020204030204" pitchFamily="34" charset="0"/>
                <a:cs typeface="Calibri" panose="020F0502020204030204" pitchFamily="34" charset="0"/>
              </a:rPr>
              <a:t>duct</a:t>
            </a:r>
            <a:r>
              <a:rPr lang="de-DE" sz="5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5600" dirty="0" err="1">
                <a:latin typeface="Calibri" panose="020F0502020204030204" pitchFamily="34" charset="0"/>
                <a:cs typeface="Calibri" panose="020F0502020204030204" pitchFamily="34" charset="0"/>
              </a:rPr>
              <a:t>obstruction</a:t>
            </a:r>
            <a:endParaRPr lang="de-DE" sz="5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Tx/>
              <a:buChar char="-"/>
            </a:pPr>
            <a:r>
              <a:rPr lang="de-DE" sz="5600" dirty="0">
                <a:latin typeface="Calibri" panose="020F0502020204030204" pitchFamily="34" charset="0"/>
                <a:cs typeface="Calibri" panose="020F0502020204030204" pitchFamily="34" charset="0"/>
              </a:rPr>
              <a:t> TPN-</a:t>
            </a:r>
            <a:r>
              <a:rPr lang="de-DE" sz="5600" dirty="0" err="1">
                <a:latin typeface="Calibri" panose="020F0502020204030204" pitchFamily="34" charset="0"/>
                <a:cs typeface="Calibri" panose="020F0502020204030204" pitchFamily="34" charset="0"/>
              </a:rPr>
              <a:t>associated</a:t>
            </a:r>
            <a:r>
              <a:rPr lang="de-DE" sz="5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5600" dirty="0" err="1">
                <a:latin typeface="Calibri" panose="020F0502020204030204" pitchFamily="34" charset="0"/>
                <a:cs typeface="Calibri" panose="020F0502020204030204" pitchFamily="34" charset="0"/>
              </a:rPr>
              <a:t>cholestasis</a:t>
            </a:r>
            <a:r>
              <a:rPr lang="de-DE" sz="5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r>
              <a:rPr lang="de-DE" sz="5600" dirty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81974268-A588-9A53-782B-E3D9F4BEE8D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510925"/>
            <a:ext cx="12358936" cy="1216131"/>
          </a:xfrm>
        </p:spPr>
        <p:txBody>
          <a:bodyPr/>
          <a:lstStyle/>
          <a:p>
            <a:r>
              <a:rPr lang="de-DE" dirty="0"/>
              <a:t>Differential </a:t>
            </a:r>
            <a:r>
              <a:rPr lang="de-DE" dirty="0" err="1"/>
              <a:t>diagnoses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ICU-SSC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Ein Bild, das Himmel, draußen, Achterbahn, Fahrt enthält.&#10;&#10;Automatisch generierte Beschreibung">
            <a:extLst>
              <a:ext uri="{FF2B5EF4-FFF2-40B4-BE49-F238E27FC236}">
                <a16:creationId xmlns:a16="http://schemas.microsoft.com/office/drawing/2014/main" id="{142AF0AA-CEAF-C769-FE88-D46CB32B3DB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361" b="12390"/>
          <a:stretch/>
        </p:blipFill>
        <p:spPr>
          <a:xfrm>
            <a:off x="30" y="15"/>
            <a:ext cx="18287970" cy="10286985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0574F30D-0B24-2E84-DEDD-817FA9DCF592}"/>
              </a:ext>
            </a:extLst>
          </p:cNvPr>
          <p:cNvSpPr txBox="1"/>
          <p:nvPr/>
        </p:nvSpPr>
        <p:spPr>
          <a:xfrm>
            <a:off x="785813" y="7975860"/>
            <a:ext cx="16816388" cy="1117254"/>
          </a:xfrm>
          <a:prstGeom prst="rect">
            <a:avLst/>
          </a:prstGeom>
        </p:spPr>
        <p:txBody>
          <a:bodyPr vert="horz" lIns="137160" tIns="68580" rIns="137160" bIns="6858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900"/>
              </a:spcAft>
            </a:pPr>
            <a:r>
              <a:rPr lang="en-US" sz="54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„Tiger &amp; Turtle“ - Duisburg</a:t>
            </a:r>
          </a:p>
        </p:txBody>
      </p:sp>
    </p:spTree>
    <p:extLst>
      <p:ext uri="{BB962C8B-B14F-4D97-AF65-F5344CB8AC3E}">
        <p14:creationId xmlns:p14="http://schemas.microsoft.com/office/powerpoint/2010/main" val="3339639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&#10;">
            <a:extLst>
              <a:ext uri="{FF2B5EF4-FFF2-40B4-BE49-F238E27FC236}">
                <a16:creationId xmlns:a16="http://schemas.microsoft.com/office/drawing/2014/main" id="{87EE39F9-FF5B-CE55-975A-32CBEFD71BC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65" b="14949"/>
          <a:stretch/>
        </p:blipFill>
        <p:spPr>
          <a:xfrm>
            <a:off x="30" y="1923"/>
            <a:ext cx="18287970" cy="10285077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541488AA-2231-E625-BD84-419D582EC94B}"/>
              </a:ext>
            </a:extLst>
          </p:cNvPr>
          <p:cNvSpPr txBox="1"/>
          <p:nvPr/>
        </p:nvSpPr>
        <p:spPr>
          <a:xfrm>
            <a:off x="5250940" y="9201905"/>
            <a:ext cx="287219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5400" i="1" dirty="0">
                <a:solidFill>
                  <a:schemeClr val="bg1"/>
                </a:solidFill>
              </a:rPr>
              <a:t>Kö-Bogen</a:t>
            </a:r>
          </a:p>
        </p:txBody>
      </p:sp>
    </p:spTree>
    <p:extLst>
      <p:ext uri="{BB962C8B-B14F-4D97-AF65-F5344CB8AC3E}">
        <p14:creationId xmlns:p14="http://schemas.microsoft.com/office/powerpoint/2010/main" val="1025858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/>
              <a:t>Agenda</a:t>
            </a:r>
          </a:p>
        </p:txBody>
      </p:sp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575186" y="1631188"/>
            <a:ext cx="3234724" cy="299212"/>
          </a:xfrm>
          <a:prstGeom prst="rect">
            <a:avLst/>
          </a:prstGeom>
        </p:spPr>
      </p:pic>
      <p:sp>
        <p:nvSpPr>
          <p:cNvPr id="8" name="Espaço Reservado para Texto 7">
            <a:extLst>
              <a:ext uri="{FF2B5EF4-FFF2-40B4-BE49-F238E27FC236}">
                <a16:creationId xmlns:a16="http://schemas.microsoft.com/office/drawing/2014/main" id="{305E9F6B-5578-0504-AFFA-ADA95907F63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571500" indent="-571500">
              <a:buClr>
                <a:srgbClr val="336600"/>
              </a:buClr>
              <a:buFont typeface="Wingdings" panose="05000000000000000000" pitchFamily="2" charset="2"/>
              <a:buChar char="§"/>
            </a:pPr>
            <a:r>
              <a:rPr lang="pt-BR" sz="4000" dirty="0"/>
              <a:t>Classification of immune-related cholangiopathies</a:t>
            </a:r>
          </a:p>
          <a:p>
            <a:pPr marL="571500" indent="-571500">
              <a:buClr>
                <a:srgbClr val="336600"/>
              </a:buClr>
              <a:buFont typeface="Wingdings" panose="05000000000000000000" pitchFamily="2" charset="2"/>
              <a:buChar char="§"/>
            </a:pPr>
            <a:r>
              <a:rPr lang="pt-BR" sz="4000" dirty="0"/>
              <a:t>PSC – etiology, pathogenesis, clinical features &amp; morphology</a:t>
            </a:r>
          </a:p>
          <a:p>
            <a:pPr marL="571500" indent="-571500">
              <a:buClr>
                <a:srgbClr val="336600"/>
              </a:buClr>
              <a:buFont typeface="Wingdings" panose="05000000000000000000" pitchFamily="2" charset="2"/>
              <a:buChar char="§"/>
            </a:pPr>
            <a:r>
              <a:rPr lang="pt-BR" sz="4000" dirty="0"/>
              <a:t>PSC – Staging</a:t>
            </a:r>
          </a:p>
          <a:p>
            <a:pPr marL="571500" indent="-571500">
              <a:buClr>
                <a:srgbClr val="336600"/>
              </a:buClr>
              <a:buFont typeface="Wingdings" panose="05000000000000000000" pitchFamily="2" charset="2"/>
              <a:buChar char="§"/>
            </a:pPr>
            <a:r>
              <a:rPr lang="pt-BR" sz="4000" dirty="0"/>
              <a:t>SSC with focus on ICU-SSC</a:t>
            </a:r>
          </a:p>
          <a:p>
            <a:pPr marL="571500" indent="-571500">
              <a:buClr>
                <a:srgbClr val="336600"/>
              </a:buClr>
              <a:buFont typeface="Wingdings" panose="05000000000000000000" pitchFamily="2" charset="2"/>
              <a:buChar char="§"/>
            </a:pPr>
            <a:r>
              <a:rPr lang="pt-BR" sz="4000" dirty="0"/>
              <a:t>Covid-related SSC</a:t>
            </a:r>
          </a:p>
        </p:txBody>
      </p:sp>
    </p:spTree>
    <p:extLst>
      <p:ext uri="{BB962C8B-B14F-4D97-AF65-F5344CB8AC3E}">
        <p14:creationId xmlns:p14="http://schemas.microsoft.com/office/powerpoint/2010/main" val="3341353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/>
              <a:t>Definition &amp; Classification</a:t>
            </a:r>
          </a:p>
        </p:txBody>
      </p:sp>
      <p:sp>
        <p:nvSpPr>
          <p:cNvPr id="6" name="Espaço Reservado para Texto 5">
            <a:extLst>
              <a:ext uri="{FF2B5EF4-FFF2-40B4-BE49-F238E27FC236}">
                <a16:creationId xmlns:a16="http://schemas.microsoft.com/office/drawing/2014/main" id="{3532E98B-41FA-8667-F5C3-EC18745A705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sz="3600" b="1" dirty="0"/>
              <a:t>Immune-mediated cholangiopathies: </a:t>
            </a:r>
            <a:r>
              <a:rPr lang="pt-BR" sz="3600" dirty="0"/>
              <a:t>chronic cholestatic disorders driven by auto- and allo-immunity</a:t>
            </a:r>
          </a:p>
        </p:txBody>
      </p:sp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661040"/>
            <a:ext cx="2757714" cy="480167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7E40132E-52E0-9DD9-D0B1-F2C7DDD1997A}"/>
              </a:ext>
            </a:extLst>
          </p:cNvPr>
          <p:cNvSpPr txBox="1"/>
          <p:nvPr/>
        </p:nvSpPr>
        <p:spPr>
          <a:xfrm>
            <a:off x="819150" y="3873802"/>
            <a:ext cx="6350456" cy="35394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b="1" dirty="0" err="1"/>
              <a:t>Entities</a:t>
            </a:r>
            <a:r>
              <a:rPr lang="de-DE" sz="3200" b="1" dirty="0"/>
              <a:t>:</a:t>
            </a:r>
          </a:p>
          <a:p>
            <a:endParaRPr lang="de-DE" sz="32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3200" b="1" dirty="0"/>
              <a:t>Primary </a:t>
            </a:r>
            <a:r>
              <a:rPr lang="de-DE" sz="3200" b="1" dirty="0" err="1"/>
              <a:t>sclerosing</a:t>
            </a:r>
            <a:r>
              <a:rPr lang="de-DE" sz="3200" b="1" dirty="0"/>
              <a:t> </a:t>
            </a:r>
            <a:r>
              <a:rPr lang="de-DE" sz="3200" b="1" dirty="0" err="1"/>
              <a:t>cholangitis</a:t>
            </a:r>
            <a:endParaRPr lang="de-DE" sz="3200" b="1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3200" dirty="0"/>
              <a:t>Primary </a:t>
            </a:r>
            <a:r>
              <a:rPr lang="de-DE" sz="3200" dirty="0" err="1"/>
              <a:t>biliary</a:t>
            </a:r>
            <a:r>
              <a:rPr lang="de-DE" sz="3200" dirty="0"/>
              <a:t> </a:t>
            </a:r>
            <a:r>
              <a:rPr lang="de-DE" sz="3200" dirty="0" err="1"/>
              <a:t>cholangitis</a:t>
            </a:r>
            <a:endParaRPr lang="de-DE" sz="32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3200" dirty="0"/>
              <a:t>IgG4-related </a:t>
            </a:r>
            <a:r>
              <a:rPr lang="de-DE" sz="3200" dirty="0" err="1"/>
              <a:t>sclerosing</a:t>
            </a:r>
            <a:r>
              <a:rPr lang="de-DE" sz="3200" dirty="0"/>
              <a:t> </a:t>
            </a:r>
            <a:r>
              <a:rPr lang="de-DE" sz="3200" dirty="0" err="1"/>
              <a:t>cholangitis</a:t>
            </a:r>
            <a:endParaRPr lang="de-DE" sz="32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3200" dirty="0"/>
              <a:t>Graft-versus-host </a:t>
            </a:r>
            <a:r>
              <a:rPr lang="de-DE" sz="3200" dirty="0" err="1"/>
              <a:t>disease</a:t>
            </a:r>
            <a:endParaRPr lang="de-DE" sz="32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3200" dirty="0" err="1"/>
              <a:t>Hepatic</a:t>
            </a:r>
            <a:r>
              <a:rPr lang="de-DE" sz="3200" dirty="0"/>
              <a:t> allograft </a:t>
            </a:r>
            <a:r>
              <a:rPr lang="de-DE" sz="3200" dirty="0" err="1"/>
              <a:t>rejection</a:t>
            </a:r>
            <a:endParaRPr lang="de-DE" sz="3200" dirty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FEA6647D-B751-0638-1D01-6056CA0BCF63}"/>
              </a:ext>
            </a:extLst>
          </p:cNvPr>
          <p:cNvSpPr txBox="1"/>
          <p:nvPr/>
        </p:nvSpPr>
        <p:spPr>
          <a:xfrm>
            <a:off x="1378858" y="8159387"/>
            <a:ext cx="1440561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b="1" dirty="0"/>
              <a:t>Common feature</a:t>
            </a:r>
            <a:r>
              <a:rPr lang="de-DE" sz="3200" dirty="0"/>
              <a:t>: </a:t>
            </a:r>
            <a:r>
              <a:rPr lang="de-DE" sz="3200" dirty="0" err="1"/>
              <a:t>accumulation</a:t>
            </a:r>
            <a:r>
              <a:rPr lang="de-DE" sz="3200" dirty="0"/>
              <a:t> </a:t>
            </a:r>
            <a:r>
              <a:rPr lang="de-DE" sz="3200" dirty="0" err="1"/>
              <a:t>of</a:t>
            </a:r>
            <a:r>
              <a:rPr lang="de-DE" sz="3200" dirty="0"/>
              <a:t> T-</a:t>
            </a:r>
            <a:r>
              <a:rPr lang="de-DE" sz="3200" dirty="0" err="1"/>
              <a:t>cells</a:t>
            </a:r>
            <a:r>
              <a:rPr lang="de-DE" sz="3200" dirty="0"/>
              <a:t> at </a:t>
            </a:r>
            <a:r>
              <a:rPr lang="de-DE" sz="3200" dirty="0" err="1"/>
              <a:t>the</a:t>
            </a:r>
            <a:r>
              <a:rPr lang="de-DE" sz="3200" dirty="0"/>
              <a:t> </a:t>
            </a:r>
            <a:r>
              <a:rPr lang="de-DE" sz="3200" dirty="0" err="1"/>
              <a:t>site</a:t>
            </a:r>
            <a:r>
              <a:rPr lang="de-DE" sz="3200" dirty="0"/>
              <a:t> </a:t>
            </a:r>
            <a:r>
              <a:rPr lang="de-DE" sz="3200" dirty="0" err="1"/>
              <a:t>of</a:t>
            </a:r>
            <a:r>
              <a:rPr lang="de-DE" sz="3200" dirty="0"/>
              <a:t> </a:t>
            </a:r>
            <a:r>
              <a:rPr lang="de-DE" sz="3200" dirty="0" err="1"/>
              <a:t>bile-duct</a:t>
            </a:r>
            <a:r>
              <a:rPr lang="de-DE" sz="3200" dirty="0"/>
              <a:t> </a:t>
            </a:r>
            <a:r>
              <a:rPr lang="de-DE" sz="3200" dirty="0" err="1"/>
              <a:t>damage</a:t>
            </a:r>
            <a:r>
              <a:rPr lang="de-DE" sz="3200" dirty="0"/>
              <a:t>/</a:t>
            </a:r>
            <a:r>
              <a:rPr lang="de-DE" sz="3200" dirty="0" err="1"/>
              <a:t>destruction</a:t>
            </a:r>
            <a:r>
              <a:rPr lang="de-DE" sz="3200" dirty="0"/>
              <a:t> 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12899255" y="9419208"/>
            <a:ext cx="304743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err="1"/>
              <a:t>Sarcognato</a:t>
            </a:r>
            <a:r>
              <a:rPr lang="de-DE" sz="1600" dirty="0"/>
              <a:t> et al, </a:t>
            </a:r>
            <a:r>
              <a:rPr lang="de-DE" sz="1600" dirty="0" err="1"/>
              <a:t>Pathologica</a:t>
            </a:r>
            <a:r>
              <a:rPr lang="de-DE" sz="1600" dirty="0"/>
              <a:t> 2021</a:t>
            </a:r>
          </a:p>
        </p:txBody>
      </p:sp>
    </p:spTree>
    <p:extLst>
      <p:ext uri="{BB962C8B-B14F-4D97-AF65-F5344CB8AC3E}">
        <p14:creationId xmlns:p14="http://schemas.microsoft.com/office/powerpoint/2010/main" val="3857665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>
            <a:extLst>
              <a:ext uri="{FF2B5EF4-FFF2-40B4-BE49-F238E27FC236}">
                <a16:creationId xmlns:a16="http://schemas.microsoft.com/office/drawing/2014/main" id="{271731B4-C060-1CB8-F168-A029B64B33F7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de-DE" altLang="de-DE" b="1" dirty="0"/>
              <a:t>PSC: Clinical </a:t>
            </a:r>
            <a:r>
              <a:rPr lang="de-DE" altLang="de-DE" b="1" dirty="0" err="1"/>
              <a:t>aspects</a:t>
            </a:r>
            <a:endParaRPr lang="de-DE" altLang="de-DE" b="1" dirty="0"/>
          </a:p>
        </p:txBody>
      </p:sp>
      <p:sp>
        <p:nvSpPr>
          <p:cNvPr id="43011" name="Rectangle 3">
            <a:extLst>
              <a:ext uri="{FF2B5EF4-FFF2-40B4-BE49-F238E27FC236}">
                <a16:creationId xmlns:a16="http://schemas.microsoft.com/office/drawing/2014/main" id="{C041053F-DC9F-E82E-3D9A-91533FA99952}"/>
              </a:ext>
            </a:extLst>
          </p:cNvPr>
          <p:cNvSpPr>
            <a:spLocks noGrp="1" noChangeArrowheads="1"/>
          </p:cNvSpPr>
          <p:nvPr>
            <p:ph type="body" sz="quarter" idx="10"/>
          </p:nvPr>
        </p:nvSpPr>
        <p:spPr/>
        <p:txBody>
          <a:bodyPr/>
          <a:lstStyle/>
          <a:p>
            <a:pPr marL="457200" indent="-457200" eaLnBrk="1" hangingPunct="1">
              <a:buFont typeface="Arial" panose="020B0604020202020204" pitchFamily="34" charset="0"/>
              <a:buChar char="•"/>
            </a:pPr>
            <a:r>
              <a:rPr lang="de-DE" altLang="de-DE" dirty="0"/>
              <a:t>Rare </a:t>
            </a:r>
            <a:r>
              <a:rPr lang="de-DE" altLang="de-DE" dirty="0" err="1"/>
              <a:t>disease</a:t>
            </a:r>
            <a:r>
              <a:rPr lang="de-DE" altLang="de-DE" dirty="0"/>
              <a:t>, </a:t>
            </a:r>
            <a:r>
              <a:rPr lang="de-DE" altLang="de-DE" dirty="0" err="1"/>
              <a:t>incidence</a:t>
            </a:r>
            <a:r>
              <a:rPr lang="de-DE" altLang="de-DE" dirty="0"/>
              <a:t> 1,3 /100,000 </a:t>
            </a:r>
            <a:r>
              <a:rPr lang="de-DE" altLang="de-DE" dirty="0" err="1"/>
              <a:t>people</a:t>
            </a:r>
            <a:r>
              <a:rPr lang="de-DE" altLang="de-DE" dirty="0"/>
              <a:t>/</a:t>
            </a:r>
            <a:r>
              <a:rPr lang="de-DE" altLang="de-DE" dirty="0" err="1"/>
              <a:t>year</a:t>
            </a:r>
            <a:r>
              <a:rPr lang="de-DE" altLang="de-DE" dirty="0"/>
              <a:t>;  </a:t>
            </a:r>
            <a:r>
              <a:rPr lang="de-DE" altLang="de-DE" dirty="0" err="1"/>
              <a:t>increasing</a:t>
            </a:r>
            <a:endParaRPr lang="de-DE" altLang="de-DE" dirty="0"/>
          </a:p>
          <a:p>
            <a:pPr marL="457200" indent="-457200" eaLnBrk="1" hangingPunct="1">
              <a:buFont typeface="Arial" panose="020B0604020202020204" pitchFamily="34" charset="0"/>
              <a:buChar char="•"/>
            </a:pPr>
            <a:r>
              <a:rPr lang="de-DE" altLang="de-DE" dirty="0"/>
              <a:t>M&gt;F (75% </a:t>
            </a:r>
            <a:r>
              <a:rPr lang="de-DE" altLang="de-DE" b="1" dirty="0"/>
              <a:t>&lt;50 </a:t>
            </a:r>
            <a:r>
              <a:rPr lang="de-DE" altLang="de-DE" b="1" dirty="0" err="1"/>
              <a:t>years</a:t>
            </a:r>
            <a:r>
              <a:rPr lang="de-DE" altLang="de-DE" dirty="0"/>
              <a:t>), </a:t>
            </a:r>
            <a:r>
              <a:rPr lang="de-DE" altLang="de-DE" dirty="0" err="1"/>
              <a:t>no</a:t>
            </a:r>
            <a:r>
              <a:rPr lang="de-DE" altLang="de-DE" dirty="0"/>
              <a:t> </a:t>
            </a:r>
            <a:r>
              <a:rPr lang="de-DE" altLang="de-DE" dirty="0" err="1"/>
              <a:t>smokers</a:t>
            </a:r>
            <a:endParaRPr lang="de-DE" altLang="de-DE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altLang="de-DE" dirty="0" err="1"/>
              <a:t>Association</a:t>
            </a:r>
            <a:r>
              <a:rPr lang="de-DE" altLang="de-DE" dirty="0"/>
              <a:t> </a:t>
            </a:r>
            <a:r>
              <a:rPr lang="de-DE" altLang="de-DE" dirty="0" err="1"/>
              <a:t>with</a:t>
            </a:r>
            <a:r>
              <a:rPr lang="de-DE" altLang="de-DE" dirty="0"/>
              <a:t> </a:t>
            </a:r>
            <a:r>
              <a:rPr lang="de-DE" altLang="de-DE" b="1" dirty="0"/>
              <a:t>IBD</a:t>
            </a:r>
            <a:r>
              <a:rPr lang="de-DE" altLang="de-DE" dirty="0"/>
              <a:t> (70%; UC&gt;&gt;CD) and </a:t>
            </a:r>
            <a:r>
              <a:rPr lang="de-DE" altLang="de-DE" dirty="0" err="1"/>
              <a:t>gallbladder</a:t>
            </a:r>
            <a:r>
              <a:rPr lang="de-DE" altLang="de-DE" dirty="0"/>
              <a:t> </a:t>
            </a:r>
            <a:r>
              <a:rPr lang="de-DE" altLang="de-DE" dirty="0" err="1"/>
              <a:t>diseases</a:t>
            </a:r>
            <a:r>
              <a:rPr lang="de-DE" altLang="de-DE" dirty="0"/>
              <a:t> (</a:t>
            </a:r>
            <a:r>
              <a:rPr lang="de-DE" altLang="de-DE" dirty="0" err="1"/>
              <a:t>stones</a:t>
            </a:r>
            <a:r>
              <a:rPr lang="de-DE" altLang="de-DE" dirty="0"/>
              <a:t>, </a:t>
            </a:r>
            <a:r>
              <a:rPr lang="de-DE" altLang="de-DE" dirty="0" err="1"/>
              <a:t>polyp</a:t>
            </a:r>
            <a:r>
              <a:rPr lang="de-DE" altLang="de-DE" dirty="0"/>
              <a:t>, </a:t>
            </a:r>
            <a:r>
              <a:rPr lang="de-DE" altLang="de-DE" dirty="0" err="1"/>
              <a:t>cancer</a:t>
            </a:r>
            <a:r>
              <a:rPr lang="de-DE" altLang="de-DE" dirty="0"/>
              <a:t>)</a:t>
            </a:r>
          </a:p>
          <a:p>
            <a:pPr marL="457200" indent="-457200" eaLnBrk="1" hangingPunct="1">
              <a:buFont typeface="Arial" panose="020B0604020202020204" pitchFamily="34" charset="0"/>
              <a:buChar char="•"/>
            </a:pPr>
            <a:r>
              <a:rPr lang="de-DE" altLang="de-DE" dirty="0"/>
              <a:t>Laboratory: </a:t>
            </a:r>
            <a:r>
              <a:rPr lang="de-DE" altLang="de-DE" b="1" dirty="0" err="1"/>
              <a:t>Chronic</a:t>
            </a:r>
            <a:r>
              <a:rPr lang="de-DE" altLang="de-DE" b="1" dirty="0"/>
              <a:t> </a:t>
            </a:r>
            <a:r>
              <a:rPr lang="de-DE" altLang="de-DE" b="1" dirty="0" err="1"/>
              <a:t>cholestasis</a:t>
            </a:r>
            <a:r>
              <a:rPr lang="de-DE" altLang="de-DE" b="1" dirty="0"/>
              <a:t> </a:t>
            </a:r>
            <a:r>
              <a:rPr lang="de-DE" altLang="de-DE" dirty="0"/>
              <a:t>(ALP 2-3x), </a:t>
            </a:r>
            <a:r>
              <a:rPr lang="de-DE" altLang="de-DE" dirty="0" err="1"/>
              <a:t>slight</a:t>
            </a:r>
            <a:r>
              <a:rPr lang="de-DE" altLang="de-DE" dirty="0"/>
              <a:t> AST/ALT </a:t>
            </a:r>
            <a:r>
              <a:rPr lang="de-DE" altLang="de-DE" dirty="0" err="1"/>
              <a:t>increase</a:t>
            </a:r>
            <a:r>
              <a:rPr lang="de-DE" altLang="de-DE" dirty="0"/>
              <a:t>, </a:t>
            </a:r>
            <a:r>
              <a:rPr lang="de-DE" altLang="de-DE" dirty="0" err="1"/>
              <a:t>bilirubin</a:t>
            </a:r>
            <a:r>
              <a:rPr lang="de-DE" altLang="de-DE" dirty="0"/>
              <a:t> </a:t>
            </a:r>
            <a:r>
              <a:rPr lang="de-DE" altLang="de-DE" dirty="0" err="1"/>
              <a:t>only</a:t>
            </a:r>
            <a:r>
              <a:rPr lang="de-DE" altLang="de-DE" dirty="0"/>
              <a:t> in </a:t>
            </a:r>
            <a:r>
              <a:rPr lang="de-DE" altLang="de-DE" dirty="0" err="1"/>
              <a:t>late</a:t>
            </a:r>
            <a:r>
              <a:rPr lang="de-DE" altLang="de-DE" dirty="0"/>
              <a:t> </a:t>
            </a:r>
            <a:r>
              <a:rPr lang="de-DE" altLang="de-DE" dirty="0" err="1"/>
              <a:t>stages</a:t>
            </a:r>
            <a:endParaRPr lang="de-DE" altLang="de-DE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altLang="de-DE" dirty="0" err="1"/>
              <a:t>Autoantibodies</a:t>
            </a:r>
            <a:r>
              <a:rPr lang="de-DE" altLang="de-DE" dirty="0"/>
              <a:t>: ANA, anti-</a:t>
            </a:r>
            <a:r>
              <a:rPr lang="de-DE" altLang="de-DE" dirty="0" err="1"/>
              <a:t>cardiolipin</a:t>
            </a:r>
            <a:r>
              <a:rPr lang="de-DE" altLang="de-DE" dirty="0"/>
              <a:t>, anti-</a:t>
            </a:r>
            <a:r>
              <a:rPr lang="de-DE" altLang="de-DE" dirty="0" err="1"/>
              <a:t>thyroperoxidase</a:t>
            </a:r>
            <a:r>
              <a:rPr lang="de-DE" altLang="de-DE" dirty="0"/>
              <a:t>, RF, </a:t>
            </a:r>
            <a:r>
              <a:rPr lang="de-DE" altLang="de-DE" dirty="0" err="1"/>
              <a:t>pANCAs</a:t>
            </a:r>
            <a:endParaRPr lang="de-DE" altLang="de-DE" dirty="0"/>
          </a:p>
          <a:p>
            <a:pPr marL="457200" indent="-457200" eaLnBrk="1" hangingPunct="1">
              <a:buFont typeface="Arial" panose="020B0604020202020204" pitchFamily="34" charset="0"/>
              <a:buChar char="•"/>
            </a:pPr>
            <a:r>
              <a:rPr lang="de-DE" altLang="de-DE" b="1" dirty="0" err="1"/>
              <a:t>Typical</a:t>
            </a:r>
            <a:r>
              <a:rPr lang="de-DE" altLang="de-DE" b="1" dirty="0"/>
              <a:t> </a:t>
            </a:r>
            <a:r>
              <a:rPr lang="de-DE" altLang="de-DE" b="1" dirty="0" err="1"/>
              <a:t>imaging</a:t>
            </a:r>
            <a:r>
              <a:rPr lang="de-DE" altLang="de-DE" b="1" dirty="0"/>
              <a:t> </a:t>
            </a:r>
            <a:r>
              <a:rPr lang="de-DE" altLang="de-DE" dirty="0"/>
              <a:t>(ERCP, MRCP) </a:t>
            </a:r>
            <a:r>
              <a:rPr lang="de-DE" altLang="de-DE" dirty="0" err="1"/>
              <a:t>with</a:t>
            </a:r>
            <a:r>
              <a:rPr lang="de-DE" altLang="de-DE" dirty="0"/>
              <a:t> </a:t>
            </a:r>
            <a:r>
              <a:rPr lang="de-DE" altLang="de-DE" dirty="0" err="1"/>
              <a:t>bile</a:t>
            </a:r>
            <a:r>
              <a:rPr lang="de-DE" altLang="de-DE" dirty="0"/>
              <a:t> </a:t>
            </a:r>
            <a:r>
              <a:rPr lang="de-DE" altLang="de-DE" dirty="0" err="1"/>
              <a:t>duct</a:t>
            </a:r>
            <a:r>
              <a:rPr lang="de-DE" altLang="de-DE" dirty="0"/>
              <a:t> </a:t>
            </a:r>
            <a:r>
              <a:rPr lang="de-DE" altLang="de-DE" dirty="0" err="1"/>
              <a:t>strictures</a:t>
            </a:r>
            <a:r>
              <a:rPr lang="de-DE" altLang="de-DE" dirty="0"/>
              <a:t> </a:t>
            </a:r>
          </a:p>
          <a:p>
            <a:pPr marL="457200" indent="-457200" eaLnBrk="1" hangingPunct="1">
              <a:buFont typeface="Arial" panose="020B0604020202020204" pitchFamily="34" charset="0"/>
              <a:buChar char="•"/>
            </a:pPr>
            <a:r>
              <a:rPr lang="de-DE" altLang="de-DE" dirty="0"/>
              <a:t>Risk </a:t>
            </a:r>
            <a:r>
              <a:rPr lang="de-DE" altLang="de-DE" dirty="0" err="1"/>
              <a:t>of</a:t>
            </a:r>
            <a:r>
              <a:rPr lang="de-DE" altLang="de-DE" dirty="0"/>
              <a:t> </a:t>
            </a:r>
            <a:r>
              <a:rPr lang="de-DE" altLang="de-DE" dirty="0" err="1"/>
              <a:t>cholangiocarcinoma</a:t>
            </a:r>
            <a:r>
              <a:rPr lang="de-DE" altLang="de-DE" dirty="0"/>
              <a:t> (annual </a:t>
            </a:r>
            <a:r>
              <a:rPr lang="de-DE" altLang="de-DE" dirty="0" err="1"/>
              <a:t>risk</a:t>
            </a:r>
            <a:r>
              <a:rPr lang="de-DE" altLang="de-DE" dirty="0"/>
              <a:t> 2%; 30-year </a:t>
            </a:r>
            <a:r>
              <a:rPr lang="de-DE" altLang="de-DE" dirty="0" err="1"/>
              <a:t>cumulative</a:t>
            </a:r>
            <a:r>
              <a:rPr lang="de-DE" altLang="de-DE" dirty="0"/>
              <a:t> </a:t>
            </a:r>
            <a:r>
              <a:rPr lang="de-DE" altLang="de-DE" dirty="0" err="1"/>
              <a:t>incidence</a:t>
            </a:r>
            <a:r>
              <a:rPr lang="de-DE" altLang="de-DE" dirty="0"/>
              <a:t> 20%)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>
            <a:extLst>
              <a:ext uri="{FF2B5EF4-FFF2-40B4-BE49-F238E27FC236}">
                <a16:creationId xmlns:a16="http://schemas.microsoft.com/office/drawing/2014/main" id="{50C8CB2B-775C-6FB6-4ABF-9E7A36A46A37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de-DE" altLang="de-DE" b="1" dirty="0"/>
              <a:t>ERCP bei PSC</a:t>
            </a:r>
          </a:p>
        </p:txBody>
      </p:sp>
      <p:pic>
        <p:nvPicPr>
          <p:cNvPr id="44035" name="Picture 3" descr="HEINRICHS_MAXIMILIAN_17">
            <a:extLst>
              <a:ext uri="{FF2B5EF4-FFF2-40B4-BE49-F238E27FC236}">
                <a16:creationId xmlns:a16="http://schemas.microsoft.com/office/drawing/2014/main" id="{2B92DFEC-9870-6346-93F2-DADB8ADA2FEE}"/>
              </a:ext>
            </a:extLst>
          </p:cNvPr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669588" y="2228850"/>
            <a:ext cx="7618412" cy="73437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16AABBB0-B57B-506C-0426-32ECD9485D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3865" y="1740308"/>
            <a:ext cx="7906042" cy="7612172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>
            <a:extLst>
              <a:ext uri="{FF2B5EF4-FFF2-40B4-BE49-F238E27FC236}">
                <a16:creationId xmlns:a16="http://schemas.microsoft.com/office/drawing/2014/main" id="{73CB6BF0-A778-3717-5244-13D8A2259986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de-DE" altLang="de-DE" b="1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>MRCP bei PSC</a:t>
            </a:r>
          </a:p>
        </p:txBody>
      </p:sp>
      <p:grpSp>
        <p:nvGrpSpPr>
          <p:cNvPr id="45059" name="Group 3">
            <a:extLst>
              <a:ext uri="{FF2B5EF4-FFF2-40B4-BE49-F238E27FC236}">
                <a16:creationId xmlns:a16="http://schemas.microsoft.com/office/drawing/2014/main" id="{788822C3-A480-7A99-95A5-96CAC58160A1}"/>
              </a:ext>
            </a:extLst>
          </p:cNvPr>
          <p:cNvGrpSpPr>
            <a:grpSpLocks/>
          </p:cNvGrpSpPr>
          <p:nvPr/>
        </p:nvGrpSpPr>
        <p:grpSpPr bwMode="auto">
          <a:xfrm>
            <a:off x="2269333" y="2005841"/>
            <a:ext cx="12746831" cy="6912770"/>
            <a:chOff x="1706" y="1480"/>
            <a:chExt cx="3096" cy="1553"/>
          </a:xfrm>
        </p:grpSpPr>
        <p:pic>
          <p:nvPicPr>
            <p:cNvPr id="45061" name="Picture 4">
              <a:extLst>
                <a:ext uri="{FF2B5EF4-FFF2-40B4-BE49-F238E27FC236}">
                  <a16:creationId xmlns:a16="http://schemas.microsoft.com/office/drawing/2014/main" id="{588EBDFF-DDD9-E191-5E09-F38363930E2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06" y="1480"/>
              <a:ext cx="1446" cy="155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45062" name="Picture 5">
              <a:extLst>
                <a:ext uri="{FF2B5EF4-FFF2-40B4-BE49-F238E27FC236}">
                  <a16:creationId xmlns:a16="http://schemas.microsoft.com/office/drawing/2014/main" id="{DA0E7643-A2CB-F19D-9D74-F28B1338630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98" y="1480"/>
              <a:ext cx="1604" cy="15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</p:grpSp>
      <p:sp>
        <p:nvSpPr>
          <p:cNvPr id="45060" name="Text Box 6">
            <a:extLst>
              <a:ext uri="{FF2B5EF4-FFF2-40B4-BE49-F238E27FC236}">
                <a16:creationId xmlns:a16="http://schemas.microsoft.com/office/drawing/2014/main" id="{0A7E8E42-DE20-041C-693E-22EB10A028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93353" y="9311814"/>
            <a:ext cx="3448636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de-DE" altLang="de-DE" sz="1600" dirty="0" err="1">
                <a:latin typeface="+mn-lt"/>
              </a:rPr>
              <a:t>Berstad</a:t>
            </a:r>
            <a:r>
              <a:rPr lang="de-DE" altLang="de-DE" sz="1600" dirty="0">
                <a:latin typeface="+mn-lt"/>
              </a:rPr>
              <a:t> et al., </a:t>
            </a:r>
            <a:r>
              <a:rPr lang="de-DE" altLang="de-DE" sz="1600" dirty="0" err="1">
                <a:latin typeface="+mn-lt"/>
              </a:rPr>
              <a:t>Clin</a:t>
            </a:r>
            <a:r>
              <a:rPr lang="de-DE" altLang="de-DE" sz="1600" dirty="0">
                <a:latin typeface="+mn-lt"/>
              </a:rPr>
              <a:t> Gastro </a:t>
            </a:r>
            <a:r>
              <a:rPr lang="de-DE" altLang="de-DE" sz="1600" dirty="0" err="1">
                <a:latin typeface="+mn-lt"/>
              </a:rPr>
              <a:t>Hepatol</a:t>
            </a:r>
            <a:r>
              <a:rPr lang="de-DE" altLang="de-DE" sz="1600" dirty="0">
                <a:latin typeface="+mn-lt"/>
              </a:rPr>
              <a:t> 2006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ongresso de Patologia">
  <a:themeElements>
    <a:clrScheme name="Tema do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o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o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1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.xml"/></Relationships>
</file>

<file path=customXml/_rels/item1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.xml"/></Relationships>
</file>

<file path=customXml/_rels/item1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2.xml"/></Relationships>
</file>

<file path=customXml/_rels/item1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3.xml"/></Relationships>
</file>

<file path=customXml/_rels/item1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4.xml"/></Relationships>
</file>

<file path=customXml/_rels/item1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5.xml"/></Relationships>
</file>

<file path=customXml/_rels/item1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6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_rels/item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.xml"/></Relationships>
</file>

<file path=customXml/_rels/item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.xml"/></Relationships>
</file>

<file path=customXml/_rels/item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.xml"/></Relationships>
</file>

<file path=customXml/_rels/item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.xml"/></Relationships>
</file>

<file path=customXml/item1.xml><?xml version="1.0" encoding="utf-8"?>
<Control xmlns="http://schemas.microsoft.com/VisualStudio/2011/storyboarding/control">
  <Id Name="5b101e26-a922-4310-9dbd-60b14fea8887" Revision="1" Stencil="System.MyShapes" StencilVersion="1.0"/>
</Control>
</file>

<file path=customXml/item10.xml><?xml version="1.0" encoding="utf-8"?>
<Control xmlns="http://schemas.microsoft.com/VisualStudio/2011/storyboarding/control">
  <Id Name="5b101e26-a922-4310-9dbd-60b14fea8887" Revision="1" Stencil="System.MyShapes" StencilVersion="1.0"/>
</Control>
</file>

<file path=customXml/item11.xml><?xml version="1.0" encoding="utf-8"?>
<Control xmlns="http://schemas.microsoft.com/VisualStudio/2011/storyboarding/control">
  <Id Name="639d4620-01c4-4147-85d1-630f460179d7" Revision="1" Stencil="System.MyShapes" StencilVersion="1.0"/>
</Control>
</file>

<file path=customXml/item12.xml><?xml version="1.0" encoding="utf-8"?>
<Control xmlns="http://schemas.microsoft.com/VisualStudio/2011/storyboarding/control">
  <Id Name="1c6c6d66-e46c-434a-a59f-9d28ee3d7f0e" Revision="1" Stencil="System.MyShapes" StencilVersion="1.0"/>
</Control>
</file>

<file path=customXml/item13.xml><?xml version="1.0" encoding="utf-8"?>
<Control xmlns="http://schemas.microsoft.com/VisualStudio/2011/storyboarding/control">
  <Id Name="f5a567c0-1ac9-49a2-966f-a00bf8425481" Revision="1" Stencil="System.MyShapes" StencilVersion="1.0"/>
</Control>
</file>

<file path=customXml/item14.xml><?xml version="1.0" encoding="utf-8"?>
<Control xmlns="http://schemas.microsoft.com/VisualStudio/2011/storyboarding/control">
  <Id Name="53580243-bdf6-453f-83a8-3cbdd5668771" Revision="1" Stencil="System.MyShapes" StencilVersion="1.0"/>
</Control>
</file>

<file path=customXml/item15.xml><?xml version="1.0" encoding="utf-8"?>
<Control xmlns="http://schemas.microsoft.com/VisualStudio/2011/storyboarding/control">
  <Id Name="97049ea3-0512-4d28-93cd-1fe9390555f9" Revision="1" Stencil="System.MyShapes" StencilVersion="1.0"/>
</Control>
</file>

<file path=customXml/item16.xml><?xml version="1.0" encoding="utf-8"?>
<Control xmlns="http://schemas.microsoft.com/VisualStudio/2011/storyboarding/control">
  <Id Name="0a9a4825-af60-40dc-88a1-3253f3e0d7f7" Revision="1" Stencil="System.MyShapes" StencilVersion="1.0"/>
</Control>
</file>

<file path=customXml/item2.xml><?xml version="1.0" encoding="utf-8"?>
<Control xmlns="http://schemas.microsoft.com/VisualStudio/2011/storyboarding/control">
  <Id Name="0a9a4825-af60-40dc-88a1-3253f3e0d7f7" Revision="1" Stencil="System.MyShapes" StencilVersion="1.0"/>
</Control>
</file>

<file path=customXml/item3.xml><?xml version="1.0" encoding="utf-8"?>
<Control xmlns="http://schemas.microsoft.com/VisualStudio/2011/storyboarding/control">
  <Id Name="d3fce018-2bf8-40cf-99d5-06f634592dc2" Revision="1" Stencil="System.MyShapes" StencilVersion="1.0"/>
</Control>
</file>

<file path=customXml/item4.xml><?xml version="1.0" encoding="utf-8"?>
<Control xmlns="http://schemas.microsoft.com/VisualStudio/2011/storyboarding/control">
  <Id Name="37d46d3a-d21d-4b92-a139-756aec7f975c" Revision="1" Stencil="System.MyShapes" StencilVersion="1.0"/>
</Control>
</file>

<file path=customXml/item5.xml><?xml version="1.0" encoding="utf-8"?>
<Control xmlns="http://schemas.microsoft.com/VisualStudio/2011/storyboarding/control">
  <Id Name="53580243-bdf6-453f-83a8-3cbdd5668771" Revision="1" Stencil="System.MyShapes" StencilVersion="1.0"/>
</Control>
</file>

<file path=customXml/item6.xml><?xml version="1.0" encoding="utf-8"?>
<Control xmlns="http://schemas.microsoft.com/VisualStudio/2011/storyboarding/control">
  <Id Name="639d4620-01c4-4147-85d1-630f460179d7" Revision="1" Stencil="System.MyShapes" StencilVersion="1.0"/>
</Control>
</file>

<file path=customXml/item7.xml><?xml version="1.0" encoding="utf-8"?>
<Control xmlns="http://schemas.microsoft.com/VisualStudio/2011/storyboarding/control">
  <Id Name="1c6c6d66-e46c-434a-a59f-9d28ee3d7f0e" Revision="1" Stencil="System.MyShapes" StencilVersion="1.0"/>
</Control>
</file>

<file path=customXml/item8.xml><?xml version="1.0" encoding="utf-8"?>
<Control xmlns="http://schemas.microsoft.com/VisualStudio/2011/storyboarding/control">
  <Id Name="639d4620-01c4-4147-85d1-630f460179d7" Revision="1" Stencil="System.MyShapes" StencilVersion="1.0"/>
</Control>
</file>

<file path=customXml/item9.xml><?xml version="1.0" encoding="utf-8"?>
<Control xmlns="http://schemas.microsoft.com/VisualStudio/2011/storyboarding/control">
  <Id Name="0a9a4825-af60-40dc-88a1-3253f3e0d7f7" Revision="1" Stencil="System.MyShapes" StencilVersion="1.0"/>
</Control>
</file>

<file path=customXml/itemProps1.xml><?xml version="1.0" encoding="utf-8"?>
<ds:datastoreItem xmlns:ds="http://schemas.openxmlformats.org/officeDocument/2006/customXml" ds:itemID="{66584C4E-10A7-4D6A-B8A8-BCD2E6B5A60E}">
  <ds:schemaRefs>
    <ds:schemaRef ds:uri="http://schemas.microsoft.com/VisualStudio/2011/storyboarding/control"/>
  </ds:schemaRefs>
</ds:datastoreItem>
</file>

<file path=customXml/itemProps10.xml><?xml version="1.0" encoding="utf-8"?>
<ds:datastoreItem xmlns:ds="http://schemas.openxmlformats.org/officeDocument/2006/customXml" ds:itemID="{6E2D75E1-1DB4-4D06-BA7F-86761867684D}">
  <ds:schemaRefs>
    <ds:schemaRef ds:uri="http://schemas.microsoft.com/VisualStudio/2011/storyboarding/control"/>
  </ds:schemaRefs>
</ds:datastoreItem>
</file>

<file path=customXml/itemProps11.xml><?xml version="1.0" encoding="utf-8"?>
<ds:datastoreItem xmlns:ds="http://schemas.openxmlformats.org/officeDocument/2006/customXml" ds:itemID="{8C3949BB-B130-480F-AC4B-4A22079495C7}">
  <ds:schemaRefs>
    <ds:schemaRef ds:uri="http://schemas.microsoft.com/VisualStudio/2011/storyboarding/control"/>
  </ds:schemaRefs>
</ds:datastoreItem>
</file>

<file path=customXml/itemProps12.xml><?xml version="1.0" encoding="utf-8"?>
<ds:datastoreItem xmlns:ds="http://schemas.openxmlformats.org/officeDocument/2006/customXml" ds:itemID="{A221C96B-DBAD-41B8-B572-28EF1FE3B8C6}">
  <ds:schemaRefs>
    <ds:schemaRef ds:uri="http://schemas.microsoft.com/VisualStudio/2011/storyboarding/control"/>
  </ds:schemaRefs>
</ds:datastoreItem>
</file>

<file path=customXml/itemProps13.xml><?xml version="1.0" encoding="utf-8"?>
<ds:datastoreItem xmlns:ds="http://schemas.openxmlformats.org/officeDocument/2006/customXml" ds:itemID="{756AFFCF-938F-49C5-8B0A-9125F5E028C3}">
  <ds:schemaRefs>
    <ds:schemaRef ds:uri="http://schemas.microsoft.com/VisualStudio/2011/storyboarding/control"/>
  </ds:schemaRefs>
</ds:datastoreItem>
</file>

<file path=customXml/itemProps14.xml><?xml version="1.0" encoding="utf-8"?>
<ds:datastoreItem xmlns:ds="http://schemas.openxmlformats.org/officeDocument/2006/customXml" ds:itemID="{322D8AA5-CC48-42A5-A730-BEB4E70C3EEB}">
  <ds:schemaRefs>
    <ds:schemaRef ds:uri="http://schemas.microsoft.com/VisualStudio/2011/storyboarding/control"/>
  </ds:schemaRefs>
</ds:datastoreItem>
</file>

<file path=customXml/itemProps15.xml><?xml version="1.0" encoding="utf-8"?>
<ds:datastoreItem xmlns:ds="http://schemas.openxmlformats.org/officeDocument/2006/customXml" ds:itemID="{D8C6A5EA-7FE6-41CF-9278-A054B2D7B73F}">
  <ds:schemaRefs>
    <ds:schemaRef ds:uri="http://schemas.microsoft.com/VisualStudio/2011/storyboarding/control"/>
  </ds:schemaRefs>
</ds:datastoreItem>
</file>

<file path=customXml/itemProps16.xml><?xml version="1.0" encoding="utf-8"?>
<ds:datastoreItem xmlns:ds="http://schemas.openxmlformats.org/officeDocument/2006/customXml" ds:itemID="{25464077-AB32-4500-9AA0-3C20B1FFFFB3}">
  <ds:schemaRefs>
    <ds:schemaRef ds:uri="http://schemas.microsoft.com/VisualStudio/2011/storyboarding/control"/>
  </ds:schemaRefs>
</ds:datastoreItem>
</file>

<file path=customXml/itemProps2.xml><?xml version="1.0" encoding="utf-8"?>
<ds:datastoreItem xmlns:ds="http://schemas.openxmlformats.org/officeDocument/2006/customXml" ds:itemID="{F69F0F43-3B9E-4646-9AAB-EC372D25A1C9}">
  <ds:schemaRefs>
    <ds:schemaRef ds:uri="http://schemas.microsoft.com/VisualStudio/2011/storyboarding/control"/>
  </ds:schemaRefs>
</ds:datastoreItem>
</file>

<file path=customXml/itemProps3.xml><?xml version="1.0" encoding="utf-8"?>
<ds:datastoreItem xmlns:ds="http://schemas.openxmlformats.org/officeDocument/2006/customXml" ds:itemID="{4238F7FD-1397-40F9-8DA4-1B2363D5DF69}">
  <ds:schemaRefs>
    <ds:schemaRef ds:uri="http://schemas.microsoft.com/VisualStudio/2011/storyboarding/control"/>
  </ds:schemaRefs>
</ds:datastoreItem>
</file>

<file path=customXml/itemProps4.xml><?xml version="1.0" encoding="utf-8"?>
<ds:datastoreItem xmlns:ds="http://schemas.openxmlformats.org/officeDocument/2006/customXml" ds:itemID="{7AD2A8F4-A7E4-470C-A5DE-6D5632323B18}">
  <ds:schemaRefs>
    <ds:schemaRef ds:uri="http://schemas.microsoft.com/VisualStudio/2011/storyboarding/control"/>
  </ds:schemaRefs>
</ds:datastoreItem>
</file>

<file path=customXml/itemProps5.xml><?xml version="1.0" encoding="utf-8"?>
<ds:datastoreItem xmlns:ds="http://schemas.openxmlformats.org/officeDocument/2006/customXml" ds:itemID="{5D636A32-C9CE-4466-A7AA-4E99513F62CE}">
  <ds:schemaRefs>
    <ds:schemaRef ds:uri="http://schemas.microsoft.com/VisualStudio/2011/storyboarding/control"/>
  </ds:schemaRefs>
</ds:datastoreItem>
</file>

<file path=customXml/itemProps6.xml><?xml version="1.0" encoding="utf-8"?>
<ds:datastoreItem xmlns:ds="http://schemas.openxmlformats.org/officeDocument/2006/customXml" ds:itemID="{BBB7D1CD-2AF5-4E17-A0B8-96DF3BB13463}">
  <ds:schemaRefs>
    <ds:schemaRef ds:uri="http://schemas.microsoft.com/VisualStudio/2011/storyboarding/control"/>
  </ds:schemaRefs>
</ds:datastoreItem>
</file>

<file path=customXml/itemProps7.xml><?xml version="1.0" encoding="utf-8"?>
<ds:datastoreItem xmlns:ds="http://schemas.openxmlformats.org/officeDocument/2006/customXml" ds:itemID="{B08D06DF-C2AA-45EF-865E-1E729275B0C2}">
  <ds:schemaRefs>
    <ds:schemaRef ds:uri="http://schemas.microsoft.com/VisualStudio/2011/storyboarding/control"/>
  </ds:schemaRefs>
</ds:datastoreItem>
</file>

<file path=customXml/itemProps8.xml><?xml version="1.0" encoding="utf-8"?>
<ds:datastoreItem xmlns:ds="http://schemas.openxmlformats.org/officeDocument/2006/customXml" ds:itemID="{8F4D6BDA-3027-4CA4-B1D2-75C28A01AEEA}">
  <ds:schemaRefs>
    <ds:schemaRef ds:uri="http://schemas.microsoft.com/VisualStudio/2011/storyboarding/control"/>
  </ds:schemaRefs>
</ds:datastoreItem>
</file>

<file path=customXml/itemProps9.xml><?xml version="1.0" encoding="utf-8"?>
<ds:datastoreItem xmlns:ds="http://schemas.openxmlformats.org/officeDocument/2006/customXml" ds:itemID="{6B3D268F-B581-4194-8D71-1AB057A35DFF}">
  <ds:schemaRefs>
    <ds:schemaRef ds:uri="http://schemas.microsoft.com/VisualStudio/2011/storyboarding/control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1060</Words>
  <Application>Microsoft Office PowerPoint</Application>
  <PresentationFormat>Benutzerdefiniert</PresentationFormat>
  <Paragraphs>173</Paragraphs>
  <Slides>38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7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38</vt:i4>
      </vt:variant>
    </vt:vector>
  </HeadingPairs>
  <TitlesOfParts>
    <vt:vector size="46" baseType="lpstr">
      <vt:lpstr>SimSun</vt:lpstr>
      <vt:lpstr>Arial</vt:lpstr>
      <vt:lpstr>Calibri</vt:lpstr>
      <vt:lpstr>Calibri Bold</vt:lpstr>
      <vt:lpstr>Calibri Light</vt:lpstr>
      <vt:lpstr>Trebuchet MS</vt:lpstr>
      <vt:lpstr>Wingdings</vt:lpstr>
      <vt:lpstr>Congresso de Patologia</vt:lpstr>
      <vt:lpstr>Primary and secondary sclerosing cholangitis (including post-COVID presentations) and the recent new histological staging system</vt:lpstr>
      <vt:lpstr>PowerPoint-Präsentation</vt:lpstr>
      <vt:lpstr>Disclosure of Relevant Financial Relationships</vt:lpstr>
      <vt:lpstr>PowerPoint-Präsentation</vt:lpstr>
      <vt:lpstr>Agenda</vt:lpstr>
      <vt:lpstr>Definition &amp; Classification</vt:lpstr>
      <vt:lpstr>PSC: Clinical aspects</vt:lpstr>
      <vt:lpstr>ERCP bei PSC</vt:lpstr>
      <vt:lpstr>MRCP bei PSC</vt:lpstr>
      <vt:lpstr>PSC: Pathogenesis</vt:lpstr>
      <vt:lpstr>PSC: Pathology – General aspects</vt:lpstr>
      <vt:lpstr>PSC: Pathology</vt:lpstr>
      <vt:lpstr>PSC: Pathology</vt:lpstr>
      <vt:lpstr>PSC: Pathology</vt:lpstr>
      <vt:lpstr>PowerPoint-Präsentation</vt:lpstr>
      <vt:lpstr>Staging of PSC</vt:lpstr>
      <vt:lpstr>Nakanuma staging</vt:lpstr>
      <vt:lpstr>Comparison of different staging systems</vt:lpstr>
      <vt:lpstr>Malignancy in PSC</vt:lpstr>
      <vt:lpstr>Role of liver Bx in PSC</vt:lpstr>
      <vt:lpstr>Secondary sclerosing cholangitis</vt:lpstr>
      <vt:lpstr>ICU-SSC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Diagnosis of ICU-SSC</vt:lpstr>
      <vt:lpstr>PowerPoint-Präsentation</vt:lpstr>
      <vt:lpstr>ICU-SSC: Pathogenesis</vt:lpstr>
      <vt:lpstr>PowerPoint-Präsentation</vt:lpstr>
      <vt:lpstr>PowerPoint-Präsentation</vt:lpstr>
      <vt:lpstr>PowerPoint-Präsentation</vt:lpstr>
      <vt:lpstr>Differential diagnoses of ICU-SSC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Alexsander Verrone</dc:creator>
  <cp:lastModifiedBy>Admin</cp:lastModifiedBy>
  <cp:revision>28</cp:revision>
  <dcterms:created xsi:type="dcterms:W3CDTF">2024-02-22T18:43:09Z</dcterms:created>
  <dcterms:modified xsi:type="dcterms:W3CDTF">2024-06-01T09:00:02Z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fs.IsStoryboard">
    <vt:bool>true</vt:bool>
  </property>
  <property fmtid="{D5CDD505-2E9C-101B-9397-08002B2CF9AE}" pid="3" name="Tfs.LastKnownPath">
    <vt:lpwstr>https://d.docs.live.net/63ee6ee913b13d11/Alex/Congresso/2024/ppt.pptx</vt:lpwstr>
  </property>
</Properties>
</file>